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43"/>
  </p:notesMasterIdLst>
  <p:sldIdLst>
    <p:sldId id="282" r:id="rId2"/>
    <p:sldId id="256" r:id="rId3"/>
    <p:sldId id="267" r:id="rId4"/>
    <p:sldId id="268" r:id="rId5"/>
    <p:sldId id="270" r:id="rId6"/>
    <p:sldId id="283" r:id="rId7"/>
    <p:sldId id="276" r:id="rId8"/>
    <p:sldId id="269" r:id="rId9"/>
    <p:sldId id="279" r:id="rId10"/>
    <p:sldId id="280" r:id="rId11"/>
    <p:sldId id="281" r:id="rId12"/>
    <p:sldId id="273" r:id="rId13"/>
    <p:sldId id="292" r:id="rId14"/>
    <p:sldId id="294" r:id="rId15"/>
    <p:sldId id="295" r:id="rId16"/>
    <p:sldId id="296" r:id="rId17"/>
    <p:sldId id="293" r:id="rId18"/>
    <p:sldId id="284" r:id="rId19"/>
    <p:sldId id="274" r:id="rId20"/>
    <p:sldId id="275" r:id="rId21"/>
    <p:sldId id="257" r:id="rId22"/>
    <p:sldId id="258" r:id="rId23"/>
    <p:sldId id="259" r:id="rId24"/>
    <p:sldId id="263" r:id="rId25"/>
    <p:sldId id="260" r:id="rId26"/>
    <p:sldId id="261" r:id="rId27"/>
    <p:sldId id="262" r:id="rId28"/>
    <p:sldId id="264" r:id="rId29"/>
    <p:sldId id="265" r:id="rId30"/>
    <p:sldId id="266" r:id="rId31"/>
    <p:sldId id="271" r:id="rId32"/>
    <p:sldId id="272" r:id="rId33"/>
    <p:sldId id="277" r:id="rId34"/>
    <p:sldId id="278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버전관리" id="{D4000975-2DD0-4B2F-B1D3-5C993A6D4D1C}">
          <p14:sldIdLst>
            <p14:sldId id="282"/>
          </p14:sldIdLst>
        </p14:section>
        <p14:section name="본문" id="{A8E5D29E-4EBB-4C9A-BE80-508893355EAD}">
          <p14:sldIdLst>
            <p14:sldId id="256"/>
            <p14:sldId id="267"/>
            <p14:sldId id="268"/>
            <p14:sldId id="270"/>
            <p14:sldId id="283"/>
            <p14:sldId id="276"/>
            <p14:sldId id="269"/>
            <p14:sldId id="279"/>
            <p14:sldId id="280"/>
            <p14:sldId id="281"/>
            <p14:sldId id="273"/>
            <p14:sldId id="292"/>
            <p14:sldId id="294"/>
            <p14:sldId id="295"/>
            <p14:sldId id="296"/>
            <p14:sldId id="293"/>
            <p14:sldId id="284"/>
            <p14:sldId id="274"/>
            <p14:sldId id="275"/>
            <p14:sldId id="257"/>
            <p14:sldId id="258"/>
            <p14:sldId id="259"/>
            <p14:sldId id="263"/>
            <p14:sldId id="260"/>
            <p14:sldId id="261"/>
            <p14:sldId id="262"/>
            <p14:sldId id="264"/>
            <p14:sldId id="265"/>
            <p14:sldId id="266"/>
            <p14:sldId id="271"/>
            <p14:sldId id="272"/>
            <p14:sldId id="277"/>
            <p14:sldId id="278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A9D18E"/>
    <a:srgbClr val="FFF6DD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4" autoAdjust="0"/>
    <p:restoredTop sz="92890" autoAdjust="0"/>
  </p:normalViewPr>
  <p:slideViewPr>
    <p:cSldViewPr snapToGrid="0" showGuides="1">
      <p:cViewPr varScale="1">
        <p:scale>
          <a:sx n="103" d="100"/>
          <a:sy n="103" d="100"/>
        </p:scale>
        <p:origin x="1032" y="11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2019-12-16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디어블로</a:t>
            </a:r>
            <a:r>
              <a:rPr lang="ko-KR" altLang="en-US" dirty="0"/>
              <a:t> 하드코어 모드로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97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던그리드</a:t>
            </a:r>
            <a:endParaRPr lang="en-US" altLang="ko-KR" dirty="0"/>
          </a:p>
          <a:p>
            <a:r>
              <a:rPr lang="ko-KR" altLang="en-US" dirty="0" err="1"/>
              <a:t>다키스트</a:t>
            </a:r>
            <a:r>
              <a:rPr lang="ko-KR" altLang="en-US" dirty="0"/>
              <a:t> 던전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245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글을 최대한 줄이고 싶은데 </a:t>
            </a:r>
            <a:r>
              <a:rPr lang="ko-KR" altLang="en-US" dirty="0" err="1"/>
              <a:t>ㅠㅠ</a:t>
            </a:r>
            <a:endParaRPr lang="en-US" altLang="ko-KR" dirty="0"/>
          </a:p>
          <a:p>
            <a:r>
              <a:rPr lang="ko-KR" altLang="en-US" dirty="0"/>
              <a:t>누구나 읽고 이해할 수 있는 가장 쉬운 단어를 사용</a:t>
            </a:r>
            <a:endParaRPr lang="en-US" altLang="ko-KR" dirty="0"/>
          </a:p>
          <a:p>
            <a:r>
              <a:rPr lang="ko-KR" altLang="en-US" dirty="0"/>
              <a:t>매우 흔한</a:t>
            </a:r>
            <a:r>
              <a:rPr lang="en-US" altLang="ko-KR" dirty="0"/>
              <a:t>-&gt; </a:t>
            </a:r>
            <a:r>
              <a:rPr lang="ko-KR" altLang="en-US" dirty="0"/>
              <a:t>불쾌감 </a:t>
            </a:r>
            <a:r>
              <a:rPr lang="en-US" altLang="ko-KR" dirty="0"/>
              <a:t>-&gt; </a:t>
            </a:r>
            <a:r>
              <a:rPr lang="ko-KR" altLang="en-US" dirty="0" err="1"/>
              <a:t>없어져야한다고</a:t>
            </a:r>
            <a:r>
              <a:rPr lang="ko-KR" altLang="en-US" dirty="0"/>
              <a:t> </a:t>
            </a:r>
            <a:r>
              <a:rPr lang="ko-KR" altLang="en-US" dirty="0" err="1"/>
              <a:t>단정짖는다</a:t>
            </a:r>
            <a:r>
              <a:rPr lang="en-US" altLang="ko-KR" dirty="0"/>
              <a:t>. (</a:t>
            </a:r>
            <a:r>
              <a:rPr lang="ko-KR" altLang="en-US" dirty="0"/>
              <a:t>문제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플레이어에게 죽음으로 플레이에 대한 문제점을 피드백하고 동시에 성장할 수 있는 가능과 방향을 제시한다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379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868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롤러코스터는 비유가 적절하지 않음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029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롤러코스터는 비유가 적절하지 않음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40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629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30596"/>
            <a:ext cx="91440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6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b, gear icon">
            <a:extLst>
              <a:ext uri="{FF2B5EF4-FFF2-40B4-BE49-F238E27FC236}">
                <a16:creationId xmlns:a16="http://schemas.microsoft.com/office/drawing/2014/main" id="{4E286B9D-C87F-4663-A0A7-650CEFA71E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930400" y="-290283"/>
            <a:ext cx="2409372" cy="24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, gear icon">
            <a:extLst>
              <a:ext uri="{FF2B5EF4-FFF2-40B4-BE49-F238E27FC236}">
                <a16:creationId xmlns:a16="http://schemas.microsoft.com/office/drawing/2014/main" id="{8BF9BE8F-9D3E-466D-9064-FA3D51EB85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5400000" flipH="1" flipV="1">
            <a:off x="125207" y="-125210"/>
            <a:ext cx="2743201" cy="299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10208378" y="4905024"/>
            <a:ext cx="1983622" cy="194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2" y="3587750"/>
            <a:ext cx="6734175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FE016-4513-4AB9-9FFF-E05DB6364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A37E7E1-8A08-44FD-929B-8247D7B94B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1114425"/>
            <a:ext cx="5248275" cy="48387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846895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0867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1184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888" y="811850"/>
            <a:ext cx="5410913" cy="52556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53853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13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76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95" r:id="rId2"/>
    <p:sldLayoutId id="2147483764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9" r:id="rId10"/>
    <p:sldLayoutId id="214748369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&#47196;&#44536;&#46972;&#51060;&#53356;%20&#44172;&#51076;&#50640;%20&#45208;&#53440;&#45212;%20&#50689;&#49549;&#51201;%20&#51453;&#51020;&#51032;%20&#47588;&#52964;&#45768;&#51608;%20&#50672;&#44396;.pdf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www.roguebasin.com/index.php?title=Berlin_Interpretation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3646136-FD28-4C24-954B-325988535D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8824865"/>
              </p:ext>
            </p:extLst>
          </p:nvPr>
        </p:nvGraphicFramePr>
        <p:xfrm>
          <a:off x="838200" y="808038"/>
          <a:ext cx="10515597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3760277048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1251225369"/>
                    </a:ext>
                  </a:extLst>
                </a:gridCol>
                <a:gridCol w="7556497">
                  <a:extLst>
                    <a:ext uri="{9D8B030D-6E8A-4147-A177-3AD203B41FA5}">
                      <a16:colId xmlns:a16="http://schemas.microsoft.com/office/drawing/2014/main" val="1614241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ver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요일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시간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964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12.11(6)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517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12.12(12)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201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7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3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0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424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97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876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0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25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970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46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924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25C5C56-4FBD-4CFA-8EEB-10552C39AE5F}"/>
              </a:ext>
            </a:extLst>
          </p:cNvPr>
          <p:cNvSpPr/>
          <p:nvPr/>
        </p:nvSpPr>
        <p:spPr>
          <a:xfrm>
            <a:off x="3363378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8DC3D00-DB86-4F4A-9DBD-D3AE82F4CAF6}"/>
              </a:ext>
            </a:extLst>
          </p:cNvPr>
          <p:cNvSpPr/>
          <p:nvPr/>
        </p:nvSpPr>
        <p:spPr>
          <a:xfrm>
            <a:off x="9131168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449DF7D-AEE6-4593-83B9-DD490DB15E3A}"/>
              </a:ext>
            </a:extLst>
          </p:cNvPr>
          <p:cNvSpPr/>
          <p:nvPr/>
        </p:nvSpPr>
        <p:spPr>
          <a:xfrm>
            <a:off x="6247273" y="719027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A51EE5C-5FC6-49EC-9AA3-68666AF76C6A}"/>
              </a:ext>
            </a:extLst>
          </p:cNvPr>
          <p:cNvSpPr/>
          <p:nvPr/>
        </p:nvSpPr>
        <p:spPr>
          <a:xfrm>
            <a:off x="479483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C1D0C36-8292-4684-A34B-E07E6A6940AA}"/>
              </a:ext>
            </a:extLst>
          </p:cNvPr>
          <p:cNvSpPr/>
          <p:nvPr/>
        </p:nvSpPr>
        <p:spPr>
          <a:xfrm>
            <a:off x="4354286" y="3381111"/>
            <a:ext cx="7358230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515E5C6-CBC6-42B6-AA16-E62800B20BB3}"/>
              </a:ext>
            </a:extLst>
          </p:cNvPr>
          <p:cNvSpPr/>
          <p:nvPr/>
        </p:nvSpPr>
        <p:spPr>
          <a:xfrm>
            <a:off x="479484" y="3381110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427D686-CE6B-40E0-8E34-FDD1E6C86EB3}"/>
              </a:ext>
            </a:extLst>
          </p:cNvPr>
          <p:cNvSpPr/>
          <p:nvPr/>
        </p:nvSpPr>
        <p:spPr>
          <a:xfrm>
            <a:off x="479484" y="1423781"/>
            <a:ext cx="11233032" cy="1847215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영속적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식별 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88CC8D9D-A09A-4B0F-900E-F0D764907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349512"/>
              </p:ext>
            </p:extLst>
          </p:nvPr>
        </p:nvGraphicFramePr>
        <p:xfrm>
          <a:off x="479484" y="1549510"/>
          <a:ext cx="11233032" cy="1595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1175130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아이템의 경우 처음 획득 시 효과나 능력치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소모성 아이템의 경우 종류 까지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)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감춰져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감별하거나 효과를 직접 발동하기 전까지 절대로 아이템의 기능을 알 수 없다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해당 요소를 아이템에만 국한 되어 사용되는 것은 아니다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몬스터의 행동 패턴을 직접 경험하지 않으면 알 수 없는 것 또한 식별 요소다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진행하지 않은 방에 대한 정보를 유저에게 주지 않는 것도 식별 요소다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식별 요소는 활용하기 나름이며 이후 자원관리와 시너지를 발휘해 탐험 욕구를 자극하게 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753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8471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8BD3C54-1CEE-4FE1-A325-E2D04A390E61}"/>
              </a:ext>
            </a:extLst>
          </p:cNvPr>
          <p:cNvSpPr/>
          <p:nvPr/>
        </p:nvSpPr>
        <p:spPr>
          <a:xfrm>
            <a:off x="3363378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9461D0C-F703-4A35-913C-4CF0105B13A2}"/>
              </a:ext>
            </a:extLst>
          </p:cNvPr>
          <p:cNvSpPr/>
          <p:nvPr/>
        </p:nvSpPr>
        <p:spPr>
          <a:xfrm>
            <a:off x="9131168" y="719027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48D8B75-5387-4DFD-9EAC-BE71BC5CED93}"/>
              </a:ext>
            </a:extLst>
          </p:cNvPr>
          <p:cNvSpPr/>
          <p:nvPr/>
        </p:nvSpPr>
        <p:spPr>
          <a:xfrm>
            <a:off x="6247273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C697ED8-45D7-443E-B89B-C4C3C1A24496}"/>
              </a:ext>
            </a:extLst>
          </p:cNvPr>
          <p:cNvSpPr/>
          <p:nvPr/>
        </p:nvSpPr>
        <p:spPr>
          <a:xfrm>
            <a:off x="479483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6BFD4C-EB21-4D71-A213-D7C2E1F492EB}"/>
              </a:ext>
            </a:extLst>
          </p:cNvPr>
          <p:cNvSpPr/>
          <p:nvPr/>
        </p:nvSpPr>
        <p:spPr>
          <a:xfrm>
            <a:off x="4354286" y="3381111"/>
            <a:ext cx="7358230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FE556B6-CB01-495E-91DB-EEA73374B90E}"/>
              </a:ext>
            </a:extLst>
          </p:cNvPr>
          <p:cNvSpPr/>
          <p:nvPr/>
        </p:nvSpPr>
        <p:spPr>
          <a:xfrm>
            <a:off x="479484" y="3381110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CF1ACD6-DF31-401C-9606-1000070DCAC9}"/>
              </a:ext>
            </a:extLst>
          </p:cNvPr>
          <p:cNvSpPr/>
          <p:nvPr/>
        </p:nvSpPr>
        <p:spPr>
          <a:xfrm>
            <a:off x="479484" y="1423781"/>
            <a:ext cx="11233032" cy="1847215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영속적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자원 관리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88CC8D9D-A09A-4B0F-900E-F0D764907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040367"/>
              </p:ext>
            </p:extLst>
          </p:nvPr>
        </p:nvGraphicFramePr>
        <p:xfrm>
          <a:off x="479484" y="1423781"/>
          <a:ext cx="11233032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90129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만복도 개념이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일정 시간동안 식사하지 않으면 데미지를 받아 결국 죽게 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던전의 한 곳에 머물러 레벨을 올리는 행위를 방지한다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주기적으로 식량을 충당하기 위해 끊임없이 탐험하며 이동해야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게임에서는 만복도의 개념을 다양하게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대표적으로 관리해야 하는 자원으로 체력과 자원이 있으며 무기 내구도 또한 관리해야 하는 자원에 속한다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식별 요소와 함께 시너지를 발휘해 새로운 방을 탐험하는 것으로 좋은 효과를 얻을 것이라는 기대심을 자극하게 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07633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724A9BF-8C6D-443E-B35F-769D730D4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7" t="17963" r="25105" b="23889"/>
          <a:stretch/>
        </p:blipFill>
        <p:spPr>
          <a:xfrm>
            <a:off x="648997" y="3781826"/>
            <a:ext cx="3429639" cy="184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27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BC9D9F-0C03-4007-AB35-683165AB8B8C}"/>
              </a:ext>
            </a:extLst>
          </p:cNvPr>
          <p:cNvSpPr/>
          <p:nvPr/>
        </p:nvSpPr>
        <p:spPr>
          <a:xfrm>
            <a:off x="446165" y="923601"/>
            <a:ext cx="5560189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6D7A241-5E56-4FFA-B22C-B898C50EB5D4}"/>
              </a:ext>
            </a:extLst>
          </p:cNvPr>
          <p:cNvSpPr/>
          <p:nvPr/>
        </p:nvSpPr>
        <p:spPr>
          <a:xfrm>
            <a:off x="446165" y="3667125"/>
            <a:ext cx="5560189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7F55DB6-F662-47E4-919F-C6E939C289C0}"/>
              </a:ext>
            </a:extLst>
          </p:cNvPr>
          <p:cNvSpPr/>
          <p:nvPr/>
        </p:nvSpPr>
        <p:spPr>
          <a:xfrm>
            <a:off x="6185648" y="923601"/>
            <a:ext cx="5581102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34312F2-D89F-4284-B71E-1320CA478E03}"/>
              </a:ext>
            </a:extLst>
          </p:cNvPr>
          <p:cNvSpPr/>
          <p:nvPr/>
        </p:nvSpPr>
        <p:spPr>
          <a:xfrm>
            <a:off x="6185648" y="3667125"/>
            <a:ext cx="5581102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BA8080-7516-4842-871E-33574B62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 요소를 활용한 게임</a:t>
            </a:r>
          </a:p>
        </p:txBody>
      </p:sp>
      <p:pic>
        <p:nvPicPr>
          <p:cNvPr id="1026" name="Picture 2" descr="엔터더 건전에 대한 이미지 검색결과">
            <a:extLst>
              <a:ext uri="{FF2B5EF4-FFF2-40B4-BE49-F238E27FC236}">
                <a16:creationId xmlns:a16="http://schemas.microsoft.com/office/drawing/2014/main" id="{49A0FD99-1B54-44B4-A384-3F5A3609D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7" y="1095082"/>
            <a:ext cx="4030655" cy="226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아이작에 대한 이미지 검색결과">
            <a:extLst>
              <a:ext uri="{FF2B5EF4-FFF2-40B4-BE49-F238E27FC236}">
                <a16:creationId xmlns:a16="http://schemas.microsoft.com/office/drawing/2014/main" id="{7C8B4DF2-75CD-4086-904C-75E87CC4F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396" y="1095081"/>
            <a:ext cx="4030152" cy="226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픽셀 던전에 대한 이미지 검색결과">
            <a:extLst>
              <a:ext uri="{FF2B5EF4-FFF2-40B4-BE49-F238E27FC236}">
                <a16:creationId xmlns:a16="http://schemas.microsoft.com/office/drawing/2014/main" id="{84511F59-716C-4D15-88DF-BFF08AF05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7" y="3756514"/>
            <a:ext cx="1302204" cy="231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던전 크롤에 대한 이미지 검색결과">
            <a:extLst>
              <a:ext uri="{FF2B5EF4-FFF2-40B4-BE49-F238E27FC236}">
                <a16:creationId xmlns:a16="http://schemas.microsoft.com/office/drawing/2014/main" id="{6D65F907-C65F-412A-9BA0-7C4C9150E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409" y="3756513"/>
            <a:ext cx="4128885" cy="231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7FC8DB-B89A-44C3-A373-A0E63ADA09DD}"/>
              </a:ext>
            </a:extLst>
          </p:cNvPr>
          <p:cNvSpPr txBox="1"/>
          <p:nvPr/>
        </p:nvSpPr>
        <p:spPr>
          <a:xfrm>
            <a:off x="4638224" y="299271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엔터</a:t>
            </a:r>
            <a:r>
              <a:rPr lang="ko-KR" altLang="en-US" dirty="0"/>
              <a:t> 더 건전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923449-B55E-4470-82A0-C8F2CDD10400}"/>
              </a:ext>
            </a:extLst>
          </p:cNvPr>
          <p:cNvSpPr txBox="1"/>
          <p:nvPr/>
        </p:nvSpPr>
        <p:spPr>
          <a:xfrm>
            <a:off x="10296548" y="29927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아이작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57B151-44AC-45DE-844B-BE0675CBAF32}"/>
              </a:ext>
            </a:extLst>
          </p:cNvPr>
          <p:cNvSpPr txBox="1"/>
          <p:nvPr/>
        </p:nvSpPr>
        <p:spPr>
          <a:xfrm>
            <a:off x="10495294" y="569935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던전 </a:t>
            </a:r>
            <a:r>
              <a:rPr lang="ko-KR" altLang="en-US" dirty="0" err="1"/>
              <a:t>크롤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6905A-647C-46B9-9BC2-B9D5B5EBB882}"/>
              </a:ext>
            </a:extLst>
          </p:cNvPr>
          <p:cNvSpPr txBox="1"/>
          <p:nvPr/>
        </p:nvSpPr>
        <p:spPr>
          <a:xfrm>
            <a:off x="1909821" y="5699357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픽셀 던전</a:t>
            </a:r>
          </a:p>
        </p:txBody>
      </p:sp>
    </p:spTree>
    <p:extLst>
      <p:ext uri="{BB962C8B-B14F-4D97-AF65-F5344CB8AC3E}">
        <p14:creationId xmlns:p14="http://schemas.microsoft.com/office/powerpoint/2010/main" val="1635124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866D7CC-40CF-4077-AD0E-5256836322EF}"/>
              </a:ext>
            </a:extLst>
          </p:cNvPr>
          <p:cNvSpPr/>
          <p:nvPr/>
        </p:nvSpPr>
        <p:spPr>
          <a:xfrm>
            <a:off x="479484" y="1952277"/>
            <a:ext cx="5554386" cy="141871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F69C0DD-8B33-4113-9145-E872F00DB964}"/>
              </a:ext>
            </a:extLst>
          </p:cNvPr>
          <p:cNvSpPr/>
          <p:nvPr/>
        </p:nvSpPr>
        <p:spPr>
          <a:xfrm>
            <a:off x="479484" y="5067429"/>
            <a:ext cx="5554385" cy="1350625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79484" y="3460568"/>
            <a:ext cx="5554385" cy="1531470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952277"/>
            <a:ext cx="5557876" cy="1418717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캐릭터는 플레이어의 아바타로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동일하게 인식된다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r>
              <a:rPr lang="ko-KR" altLang="en-US" sz="1000" dirty="0">
                <a:solidFill>
                  <a:schemeClr val="tx1"/>
                </a:solidFill>
              </a:rPr>
              <a:t> 때문에 캐릭터가 사망하게 되면 플레이어에게 불쾌감이 생기게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strike="sngStrike" dirty="0">
                <a:solidFill>
                  <a:schemeClr val="tx1"/>
                </a:solidFill>
              </a:rPr>
              <a:t>캐릭터의 죽음은 게임에서 매우 흔한 사건이다</a:t>
            </a:r>
            <a:r>
              <a:rPr lang="en-US" altLang="ko-KR" sz="1000" strike="sngStrike" dirty="0">
                <a:solidFill>
                  <a:schemeClr val="tx1"/>
                </a:solidFill>
              </a:rPr>
              <a:t>. </a:t>
            </a:r>
            <a:r>
              <a:rPr lang="ko-KR" altLang="en-US" sz="1000" strike="sngStrike" dirty="0">
                <a:solidFill>
                  <a:schemeClr val="tx1"/>
                </a:solidFill>
              </a:rPr>
              <a:t>그런 흔한 사건이 불쾌감만 준다면 즐거움을 추구하는 컨텐츠인 게임에서 없어져야 하는 기능일 것이다</a:t>
            </a:r>
            <a:r>
              <a:rPr lang="en-US" altLang="ko-KR" sz="1000" strike="sngStrike" dirty="0">
                <a:solidFill>
                  <a:schemeClr val="tx1"/>
                </a:solidFill>
              </a:rPr>
              <a:t>. (</a:t>
            </a:r>
            <a:r>
              <a:rPr lang="ko-KR" altLang="en-US" sz="1000" strike="sngStrike" dirty="0">
                <a:solidFill>
                  <a:schemeClr val="tx1"/>
                </a:solidFill>
              </a:rPr>
              <a:t>수정</a:t>
            </a:r>
            <a:r>
              <a:rPr lang="en-US" altLang="ko-KR" sz="1000" strike="sngStrike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strike="sngStrike" dirty="0">
                <a:solidFill>
                  <a:schemeClr val="tx1"/>
                </a:solidFill>
              </a:rPr>
              <a:t>하지만 죽음은 플레이어에게 불쾌감을 주는 처벌적 요소와 함께 플레이어는 눈치채기 힘든 보상을 함께 주기 때문에 현재의 명성을 유지할 수 있는 것이다</a:t>
            </a:r>
            <a:r>
              <a:rPr lang="en-US" altLang="ko-KR" sz="1000" strike="sngStrike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DCAE498-7023-4795-BABF-8DF9CE9358D3}"/>
              </a:ext>
            </a:extLst>
          </p:cNvPr>
          <p:cNvSpPr/>
          <p:nvPr/>
        </p:nvSpPr>
        <p:spPr>
          <a:xfrm>
            <a:off x="479484" y="780354"/>
            <a:ext cx="11233034" cy="6821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로그 </a:t>
            </a:r>
            <a:r>
              <a:rPr lang="en-US" altLang="ko-KR" b="1" dirty="0">
                <a:solidFill>
                  <a:schemeClr val="tx1"/>
                </a:solidFill>
              </a:rPr>
              <a:t>– </a:t>
            </a:r>
            <a:r>
              <a:rPr lang="ko-KR" altLang="en-US" b="1" dirty="0" err="1">
                <a:solidFill>
                  <a:schemeClr val="tx1"/>
                </a:solidFill>
              </a:rPr>
              <a:t>라이크의</a:t>
            </a:r>
            <a:r>
              <a:rPr lang="ko-KR" altLang="en-US" b="1" dirty="0">
                <a:solidFill>
                  <a:schemeClr val="tx1"/>
                </a:solidFill>
              </a:rPr>
              <a:t> 핵심 요소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00C9F9-1DB9-484C-910D-360D6A50ABE6}"/>
              </a:ext>
            </a:extLst>
          </p:cNvPr>
          <p:cNvGrpSpPr/>
          <p:nvPr/>
        </p:nvGrpSpPr>
        <p:grpSpPr>
          <a:xfrm>
            <a:off x="4307790" y="818937"/>
            <a:ext cx="2581348" cy="594639"/>
            <a:chOff x="4832408" y="1080977"/>
            <a:chExt cx="2581348" cy="59463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3DE6B1-31F5-4B08-AF69-C66788220371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18C34B-B8A6-4269-9022-8F56E2E2A983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영속적 죽음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74E15F-7073-453A-94B6-3B776FE9A945}"/>
              </a:ext>
            </a:extLst>
          </p:cNvPr>
          <p:cNvGrpSpPr/>
          <p:nvPr/>
        </p:nvGrpSpPr>
        <p:grpSpPr>
          <a:xfrm>
            <a:off x="8005019" y="816661"/>
            <a:ext cx="2581348" cy="594639"/>
            <a:chOff x="7716303" y="1080977"/>
            <a:chExt cx="2581348" cy="594639"/>
          </a:xfrm>
          <a:noFill/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DA70D48-CDAF-4011-81FA-F4C65DACCA80}"/>
                </a:ext>
              </a:extLst>
            </p:cNvPr>
            <p:cNvSpPr/>
            <p:nvPr/>
          </p:nvSpPr>
          <p:spPr>
            <a:xfrm>
              <a:off x="7716303" y="1080977"/>
              <a:ext cx="2581347" cy="592363"/>
            </a:xfrm>
            <a:prstGeom prst="roundRect">
              <a:avLst>
                <a:gd name="adj" fmla="val 77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B720E0-325C-4AD3-8EE5-ACD67B794458}"/>
                </a:ext>
              </a:extLst>
            </p:cNvPr>
            <p:cNvSpPr/>
            <p:nvPr/>
          </p:nvSpPr>
          <p:spPr>
            <a:xfrm>
              <a:off x="7716304" y="1083253"/>
              <a:ext cx="2581347" cy="59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2">
                      <a:lumMod val="75000"/>
                    </a:schemeClr>
                  </a:solidFill>
                </a:rPr>
                <a:t>랜덤 생성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64C0ACB-95A4-4878-8AEB-9A4CFF4D525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20" y="2082578"/>
            <a:ext cx="1121219" cy="11212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A245458-7CC2-426A-AAA0-FCCD40A71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122" y="2128159"/>
            <a:ext cx="1030054" cy="103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C124E41-1643-4BB6-A788-25745244481E}"/>
              </a:ext>
            </a:extLst>
          </p:cNvPr>
          <p:cNvSpPr/>
          <p:nvPr/>
        </p:nvSpPr>
        <p:spPr>
          <a:xfrm>
            <a:off x="2100304" y="2388908"/>
            <a:ext cx="748710" cy="50855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2A16515-4FB8-438E-9ED0-4F0C0ED54BAC}"/>
              </a:ext>
            </a:extLst>
          </p:cNvPr>
          <p:cNvGrpSpPr/>
          <p:nvPr/>
        </p:nvGrpSpPr>
        <p:grpSpPr>
          <a:xfrm>
            <a:off x="2519070" y="3544954"/>
            <a:ext cx="1568970" cy="1373076"/>
            <a:chOff x="4832408" y="1080977"/>
            <a:chExt cx="2581348" cy="59463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E4B29E0-8340-4032-BBED-7A67410C6DF0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5390701-62FF-4277-981E-B6121EF4D8C5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캐릭터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9A69E25-2A94-416E-AE32-C6D8DFD6D446}"/>
              </a:ext>
            </a:extLst>
          </p:cNvPr>
          <p:cNvGrpSpPr/>
          <p:nvPr/>
        </p:nvGrpSpPr>
        <p:grpSpPr>
          <a:xfrm>
            <a:off x="4379537" y="3542678"/>
            <a:ext cx="1568970" cy="1373076"/>
            <a:chOff x="4832408" y="1080977"/>
            <a:chExt cx="2581348" cy="594639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C97EBA5-C02E-4CE8-B8AD-4AD0BD088075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CC4D2FC-3A1C-40FA-8EE7-2BF65B451A88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플레이어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FEE00B6-0107-4BE0-8674-88AEF2269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6" t="11056" r="9663" b="13121"/>
          <a:stretch/>
        </p:blipFill>
        <p:spPr bwMode="auto">
          <a:xfrm>
            <a:off x="4895842" y="3967739"/>
            <a:ext cx="625770" cy="58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216C838F-76CC-49CE-A0F9-F326C0905052}"/>
              </a:ext>
            </a:extLst>
          </p:cNvPr>
          <p:cNvGrpSpPr/>
          <p:nvPr/>
        </p:nvGrpSpPr>
        <p:grpSpPr>
          <a:xfrm>
            <a:off x="2519069" y="5097032"/>
            <a:ext cx="1590183" cy="1301690"/>
            <a:chOff x="4832408" y="1080977"/>
            <a:chExt cx="2581348" cy="594639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1C178748-6ED0-4B74-A3EC-5A5B9C0067AF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767F977-0A64-4598-BECC-05D560296544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캐릭터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F249F95-9E38-48EA-B0E3-DC74E73FB700}"/>
              </a:ext>
            </a:extLst>
          </p:cNvPr>
          <p:cNvGrpSpPr/>
          <p:nvPr/>
        </p:nvGrpSpPr>
        <p:grpSpPr>
          <a:xfrm>
            <a:off x="4379536" y="5094756"/>
            <a:ext cx="1590183" cy="1301690"/>
            <a:chOff x="4832408" y="1080977"/>
            <a:chExt cx="2581348" cy="59463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2D104835-2ACE-4AC5-BF16-E8629E9256AD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CB255C0-F169-4137-B780-C18E214F616E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플레이어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42" name="Picture 10">
            <a:extLst>
              <a:ext uri="{FF2B5EF4-FFF2-40B4-BE49-F238E27FC236}">
                <a16:creationId xmlns:a16="http://schemas.microsoft.com/office/drawing/2014/main" id="{86759807-A96A-4348-836B-071E65ED7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496" y="5496494"/>
            <a:ext cx="645650" cy="64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03AA09B-28DD-4DAD-9EAC-5EC694655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248" y="5492873"/>
            <a:ext cx="678960" cy="67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FCC3ED6-CBEE-4E12-B35D-D8F359B57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775" y="1992934"/>
            <a:ext cx="1308492" cy="130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96B26FBA-E89A-4FD5-B35C-A7374B4AA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5"/>
          <a:stretch/>
        </p:blipFill>
        <p:spPr bwMode="auto">
          <a:xfrm>
            <a:off x="2882583" y="3900981"/>
            <a:ext cx="855980" cy="79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E3C07893-F72F-435C-8356-1A84B8688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05" y="3684464"/>
            <a:ext cx="1030054" cy="103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8">
            <a:extLst>
              <a:ext uri="{FF2B5EF4-FFF2-40B4-BE49-F238E27FC236}">
                <a16:creationId xmlns:a16="http://schemas.microsoft.com/office/drawing/2014/main" id="{049CE5D8-B708-42C3-9787-C40C5CDCD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04" y="5066512"/>
            <a:ext cx="1308492" cy="130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541204"/>
            <a:ext cx="11233034" cy="33072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()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5F0A20-5890-4B17-A53B-BF347FD59B98}"/>
              </a:ext>
            </a:extLst>
          </p:cNvPr>
          <p:cNvSpPr txBox="1"/>
          <p:nvPr/>
        </p:nvSpPr>
        <p:spPr>
          <a:xfrm>
            <a:off x="3198057" y="309776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불쾌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7CEA8FA-C22A-46A4-9558-C9E5CF5514F7}"/>
              </a:ext>
            </a:extLst>
          </p:cNvPr>
          <p:cNvSpPr txBox="1"/>
          <p:nvPr/>
        </p:nvSpPr>
        <p:spPr>
          <a:xfrm>
            <a:off x="4933929" y="309776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보상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31A79C4-BC69-4514-896E-C1958895DF4F}"/>
              </a:ext>
            </a:extLst>
          </p:cNvPr>
          <p:cNvSpPr txBox="1"/>
          <p:nvPr/>
        </p:nvSpPr>
        <p:spPr>
          <a:xfrm>
            <a:off x="2920081" y="4676220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성장 지연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0493D7-45DA-4A10-8ED3-3FFEB1D820ED}"/>
              </a:ext>
            </a:extLst>
          </p:cNvPr>
          <p:cNvSpPr txBox="1"/>
          <p:nvPr/>
        </p:nvSpPr>
        <p:spPr>
          <a:xfrm>
            <a:off x="4604599" y="4544580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플레이 시간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투자 노동력 증가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76AFD1-1D71-49DF-B536-96C09B108BE0}"/>
              </a:ext>
            </a:extLst>
          </p:cNvPr>
          <p:cNvSpPr txBox="1"/>
          <p:nvPr/>
        </p:nvSpPr>
        <p:spPr>
          <a:xfrm>
            <a:off x="2849014" y="6174324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숙련도 증가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357C770-4CAD-4381-82E8-3E9A4B0C58F2}"/>
              </a:ext>
            </a:extLst>
          </p:cNvPr>
          <p:cNvSpPr txBox="1"/>
          <p:nvPr/>
        </p:nvSpPr>
        <p:spPr>
          <a:xfrm>
            <a:off x="4574579" y="6179604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극복을 통항 성취감</a:t>
            </a:r>
            <a:endParaRPr lang="ko-KR" altLang="en-US" sz="1000" dirty="0"/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37EDE2C7-7D90-41A4-A226-027FB28ACF43}"/>
              </a:ext>
            </a:extLst>
          </p:cNvPr>
          <p:cNvSpPr/>
          <p:nvPr/>
        </p:nvSpPr>
        <p:spPr>
          <a:xfrm>
            <a:off x="3962296" y="4086765"/>
            <a:ext cx="625770" cy="425051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DD5DBC25-D150-4BAE-8AF3-5BB175F67BD6}"/>
              </a:ext>
            </a:extLst>
          </p:cNvPr>
          <p:cNvSpPr/>
          <p:nvPr/>
        </p:nvSpPr>
        <p:spPr>
          <a:xfrm>
            <a:off x="3962296" y="5606793"/>
            <a:ext cx="625770" cy="425051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81C345A6-8EDF-4DA7-90AD-DD4EA3059C05}"/>
              </a:ext>
            </a:extLst>
          </p:cNvPr>
          <p:cNvSpPr/>
          <p:nvPr/>
        </p:nvSpPr>
        <p:spPr>
          <a:xfrm rot="8100000">
            <a:off x="3930258" y="4780758"/>
            <a:ext cx="625770" cy="425051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BD33B0C-28B5-4A28-8D59-97E7801F33D6}"/>
              </a:ext>
            </a:extLst>
          </p:cNvPr>
          <p:cNvSpPr/>
          <p:nvPr/>
        </p:nvSpPr>
        <p:spPr>
          <a:xfrm>
            <a:off x="6150651" y="3460569"/>
            <a:ext cx="5557876" cy="1525500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플레이어 입장에서 캐릭터의 죽음은 플레이 타임을 증가시키고 투입하는 노동력이 증가하는 처벌인 동시에 플레이의 잘못된 점을 수정하고 숙련도를 증가시킬 수 있는 성장의 원동력으로 보상이 사용된다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플레이어는 죽음을 통해 플레이의 문제점을 인식하고 개선한다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너무 잦은 죽음은 난이도를 증가시키고 몰입을 방해하지만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반대로 죽음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실패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ko-KR" altLang="en-US" sz="1000" dirty="0">
                <a:solidFill>
                  <a:schemeClr val="tx1"/>
                </a:solidFill>
              </a:rPr>
              <a:t>이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가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ko-KR" altLang="en-US" sz="1000" dirty="0">
                <a:solidFill>
                  <a:schemeClr val="tx1"/>
                </a:solidFill>
              </a:rPr>
              <a:t> 없는 경우 플레이 할 이유가 없어 몰입을 낮추게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05C103A-A075-4F3C-9A67-3A259730E158}"/>
              </a:ext>
            </a:extLst>
          </p:cNvPr>
          <p:cNvSpPr/>
          <p:nvPr/>
        </p:nvSpPr>
        <p:spPr>
          <a:xfrm>
            <a:off x="6150651" y="5066512"/>
            <a:ext cx="5557876" cy="1350625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strike="sngStrike" dirty="0">
                <a:solidFill>
                  <a:schemeClr val="tx1"/>
                </a:solidFill>
              </a:rPr>
              <a:t>게임을 하는 유저는 습관적으로 </a:t>
            </a:r>
            <a:r>
              <a:rPr lang="en-US" altLang="ko-KR" sz="1000" strike="sngStrike" dirty="0">
                <a:solidFill>
                  <a:schemeClr val="tx1"/>
                </a:solidFill>
              </a:rPr>
              <a:t>‘</a:t>
            </a:r>
            <a:r>
              <a:rPr lang="ko-KR" altLang="en-US" sz="1000" strike="sngStrike" dirty="0">
                <a:solidFill>
                  <a:schemeClr val="tx1"/>
                </a:solidFill>
              </a:rPr>
              <a:t>살았다</a:t>
            </a:r>
            <a:r>
              <a:rPr lang="en-US" altLang="ko-KR" sz="1000" strike="sngStrike" dirty="0">
                <a:solidFill>
                  <a:schemeClr val="tx1"/>
                </a:solidFill>
              </a:rPr>
              <a:t>‘, ‘</a:t>
            </a:r>
            <a:r>
              <a:rPr lang="ko-KR" altLang="en-US" sz="1000" strike="sngStrike" dirty="0">
                <a:solidFill>
                  <a:schemeClr val="tx1"/>
                </a:solidFill>
              </a:rPr>
              <a:t>죽었다</a:t>
            </a:r>
            <a:r>
              <a:rPr lang="en-US" altLang="ko-KR" sz="1000" strike="sngStrike" dirty="0">
                <a:solidFill>
                  <a:schemeClr val="tx1"/>
                </a:solidFill>
              </a:rPr>
              <a:t>‘</a:t>
            </a:r>
            <a:r>
              <a:rPr lang="ko-KR" altLang="en-US" sz="1000" strike="sngStrike" dirty="0">
                <a:solidFill>
                  <a:schemeClr val="tx1"/>
                </a:solidFill>
              </a:rPr>
              <a:t>라는 단어를 사용한다</a:t>
            </a:r>
            <a:r>
              <a:rPr lang="en-US" altLang="ko-KR" sz="1000" strike="sngStrike" dirty="0">
                <a:solidFill>
                  <a:schemeClr val="tx1"/>
                </a:solidFill>
              </a:rPr>
              <a:t>. </a:t>
            </a:r>
            <a:r>
              <a:rPr lang="ko-KR" altLang="en-US" sz="1000" strike="sngStrike" dirty="0">
                <a:solidFill>
                  <a:schemeClr val="tx1"/>
                </a:solidFill>
              </a:rPr>
              <a:t>이유는 게임의 승패가 캐릭터의 삶과 죽음을 의미하기 때문이다</a:t>
            </a:r>
            <a:r>
              <a:rPr lang="en-US" altLang="ko-KR" sz="1000" strike="sngStrike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게임은 플레이어에게 목표를 제시하고 그것을 방해하는 장애물을 배치해 도전 욕구를 자극하게 된다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때문에 게임 플레이는 방해하는 요소들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몬스터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다른 상대 플레이어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ko-KR" altLang="en-US" sz="1000" dirty="0">
                <a:solidFill>
                  <a:schemeClr val="tx1"/>
                </a:solidFill>
              </a:rPr>
              <a:t>과 갈등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충돌이 발생한다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strike="sngStrike" dirty="0">
                <a:solidFill>
                  <a:schemeClr val="tx1"/>
                </a:solidFill>
              </a:rPr>
              <a:t>여기서 지칭하는 장애물은 </a:t>
            </a:r>
            <a:r>
              <a:rPr lang="en-US" altLang="ko-KR" sz="1000" strike="sngStrike" dirty="0" err="1">
                <a:solidFill>
                  <a:schemeClr val="tx1"/>
                </a:solidFill>
              </a:rPr>
              <a:t>pvp</a:t>
            </a:r>
            <a:r>
              <a:rPr lang="ko-KR" altLang="en-US" sz="1000" strike="sngStrike" dirty="0">
                <a:solidFill>
                  <a:schemeClr val="tx1"/>
                </a:solidFill>
              </a:rPr>
              <a:t>게임에서는 다른 상대 플레이어가</a:t>
            </a:r>
            <a:r>
              <a:rPr lang="en-US" altLang="ko-KR" sz="1000" strike="sngStrike" dirty="0">
                <a:solidFill>
                  <a:schemeClr val="tx1"/>
                </a:solidFill>
              </a:rPr>
              <a:t>, PVE</a:t>
            </a:r>
            <a:r>
              <a:rPr lang="ko-KR" altLang="en-US" sz="1000" strike="sngStrike" dirty="0">
                <a:solidFill>
                  <a:schemeClr val="tx1"/>
                </a:solidFill>
              </a:rPr>
              <a:t>게임에서는 몬스터가 될 수 있다</a:t>
            </a:r>
            <a:r>
              <a:rPr lang="en-US" altLang="ko-KR" sz="1000" strike="sngStrike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D6A6D2-777E-4D17-8838-2BCE011BE8B7}"/>
              </a:ext>
            </a:extLst>
          </p:cNvPr>
          <p:cNvSpPr txBox="1"/>
          <p:nvPr/>
        </p:nvSpPr>
        <p:spPr>
          <a:xfrm>
            <a:off x="1281053" y="469760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불쾌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08430E-43FE-48BB-A388-BC0C63D1E234}"/>
              </a:ext>
            </a:extLst>
          </p:cNvPr>
          <p:cNvSpPr txBox="1"/>
          <p:nvPr/>
        </p:nvSpPr>
        <p:spPr>
          <a:xfrm>
            <a:off x="1244832" y="615769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보상</a:t>
            </a:r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297C1368-81E1-460A-87F8-C208EA2220E4}"/>
              </a:ext>
            </a:extLst>
          </p:cNvPr>
          <p:cNvSpPr/>
          <p:nvPr/>
        </p:nvSpPr>
        <p:spPr>
          <a:xfrm>
            <a:off x="3933435" y="2388908"/>
            <a:ext cx="748710" cy="50855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3941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866D7CC-40CF-4077-AD0E-5256836322EF}"/>
              </a:ext>
            </a:extLst>
          </p:cNvPr>
          <p:cNvSpPr/>
          <p:nvPr/>
        </p:nvSpPr>
        <p:spPr>
          <a:xfrm>
            <a:off x="479484" y="1952277"/>
            <a:ext cx="5554386" cy="141871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79485" y="3460568"/>
            <a:ext cx="5554385" cy="2957486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952278"/>
            <a:ext cx="5557876" cy="1405285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게임의 영속적 죽음의 경우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다른 문화 컨텐츠와 유사한 성격을 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긴 시간 투자해 성장 혹은 생존 시켜야 하는 캐릭터가 부활할 수 없다는 큰 특징을 가짐으로 타 장르와 차별됨을 나타낸다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타 장르의 게임에서 죽음을 플레이를 지속하는 수단으로 활용하는 것과 다른 방식이다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때문에 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게임과 타 장르의 게임의 플레이 방식이 달라질 수 밖에 없는 것이다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DCAE498-7023-4795-BABF-8DF9CE9358D3}"/>
              </a:ext>
            </a:extLst>
          </p:cNvPr>
          <p:cNvSpPr/>
          <p:nvPr/>
        </p:nvSpPr>
        <p:spPr>
          <a:xfrm>
            <a:off x="479484" y="780354"/>
            <a:ext cx="11233034" cy="6821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로그 </a:t>
            </a:r>
            <a:r>
              <a:rPr lang="en-US" altLang="ko-KR" b="1" dirty="0">
                <a:solidFill>
                  <a:schemeClr val="tx1"/>
                </a:solidFill>
              </a:rPr>
              <a:t>– </a:t>
            </a:r>
            <a:r>
              <a:rPr lang="ko-KR" altLang="en-US" b="1" dirty="0" err="1">
                <a:solidFill>
                  <a:schemeClr val="tx1"/>
                </a:solidFill>
              </a:rPr>
              <a:t>라이크의</a:t>
            </a:r>
            <a:r>
              <a:rPr lang="ko-KR" altLang="en-US" b="1" dirty="0">
                <a:solidFill>
                  <a:schemeClr val="tx1"/>
                </a:solidFill>
              </a:rPr>
              <a:t> 핵심 요소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00C9F9-1DB9-484C-910D-360D6A50ABE6}"/>
              </a:ext>
            </a:extLst>
          </p:cNvPr>
          <p:cNvGrpSpPr/>
          <p:nvPr/>
        </p:nvGrpSpPr>
        <p:grpSpPr>
          <a:xfrm>
            <a:off x="4307790" y="818937"/>
            <a:ext cx="2581348" cy="594639"/>
            <a:chOff x="4832408" y="1080977"/>
            <a:chExt cx="2581348" cy="59463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3DE6B1-31F5-4B08-AF69-C66788220371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18C34B-B8A6-4269-9022-8F56E2E2A983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영속적 죽음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74E15F-7073-453A-94B6-3B776FE9A945}"/>
              </a:ext>
            </a:extLst>
          </p:cNvPr>
          <p:cNvGrpSpPr/>
          <p:nvPr/>
        </p:nvGrpSpPr>
        <p:grpSpPr>
          <a:xfrm>
            <a:off x="8005019" y="816661"/>
            <a:ext cx="2581348" cy="594639"/>
            <a:chOff x="7716303" y="1080977"/>
            <a:chExt cx="2581348" cy="594639"/>
          </a:xfrm>
          <a:noFill/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DA70D48-CDAF-4011-81FA-F4C65DACCA80}"/>
                </a:ext>
              </a:extLst>
            </p:cNvPr>
            <p:cNvSpPr/>
            <p:nvPr/>
          </p:nvSpPr>
          <p:spPr>
            <a:xfrm>
              <a:off x="7716303" y="1080977"/>
              <a:ext cx="2581347" cy="592363"/>
            </a:xfrm>
            <a:prstGeom prst="roundRect">
              <a:avLst>
                <a:gd name="adj" fmla="val 77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B720E0-325C-4AD3-8EE5-ACD67B794458}"/>
                </a:ext>
              </a:extLst>
            </p:cNvPr>
            <p:cNvSpPr/>
            <p:nvPr/>
          </p:nvSpPr>
          <p:spPr>
            <a:xfrm>
              <a:off x="7716304" y="1083253"/>
              <a:ext cx="2581347" cy="59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2">
                      <a:lumMod val="75000"/>
                    </a:schemeClr>
                  </a:solidFill>
                </a:rPr>
                <a:t>랜덤 생성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541204"/>
            <a:ext cx="11233034" cy="33072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긴장 강화를 위한 영속적 죽음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3" name="Picture 2" descr="관련 이미지">
            <a:extLst>
              <a:ext uri="{FF2B5EF4-FFF2-40B4-BE49-F238E27FC236}">
                <a16:creationId xmlns:a16="http://schemas.microsoft.com/office/drawing/2014/main" id="{5DC6A769-319A-4C0D-B8D6-8A5DE16C0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32" y="2003288"/>
            <a:ext cx="1697937" cy="105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61DF33-0F69-4664-A748-347BA3C6F2A1}"/>
              </a:ext>
            </a:extLst>
          </p:cNvPr>
          <p:cNvSpPr txBox="1"/>
          <p:nvPr/>
        </p:nvSpPr>
        <p:spPr>
          <a:xfrm>
            <a:off x="479710" y="3098723"/>
            <a:ext cx="23807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/>
              <a:t>오랜 시간 관객과 함께한 주인공의 죽음</a:t>
            </a:r>
            <a:endParaRPr lang="ko-KR" altLang="en-US" sz="1000" dirty="0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4A55305B-FBA9-41E8-8AFC-D380A8E82406}"/>
              </a:ext>
            </a:extLst>
          </p:cNvPr>
          <p:cNvSpPr/>
          <p:nvPr/>
        </p:nvSpPr>
        <p:spPr>
          <a:xfrm>
            <a:off x="2685914" y="2381252"/>
            <a:ext cx="485916" cy="330056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B76054A-863B-45BE-AB95-512C09CFE442}"/>
              </a:ext>
            </a:extLst>
          </p:cNvPr>
          <p:cNvSpPr/>
          <p:nvPr/>
        </p:nvSpPr>
        <p:spPr>
          <a:xfrm>
            <a:off x="6154640" y="3460568"/>
            <a:ext cx="5557876" cy="2957486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마하이 </a:t>
            </a:r>
            <a:r>
              <a:rPr lang="ko-KR" altLang="en-US" sz="1000" dirty="0" err="1">
                <a:solidFill>
                  <a:schemeClr val="tx1"/>
                </a:solidFill>
              </a:rPr>
              <a:t>칙센트미하이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몰입 이론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에 따르면 난이도 있는 도전 과제를 해결하는데 있어 사용자가 적절한 숙련도를 가지고 있을 때 몰입 상태가 일어난다고 설명한다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플레이어의 숙련도에 비해 도전 난이도가 너무 높은 경우 불안감에 도전을 포기하게 되고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너무 쉬운 경우 흥미를 잃고 도전을 포기하게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애나 앤트로피</a:t>
            </a:r>
            <a:r>
              <a:rPr lang="en-US" altLang="ko-KR" sz="1000" dirty="0">
                <a:solidFill>
                  <a:schemeClr val="tx1"/>
                </a:solidFill>
              </a:rPr>
              <a:t>‘, ‘</a:t>
            </a:r>
            <a:r>
              <a:rPr lang="ko-KR" altLang="en-US" sz="1000" dirty="0">
                <a:solidFill>
                  <a:schemeClr val="tx1"/>
                </a:solidFill>
              </a:rPr>
              <a:t>나오미 클라크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는 게임 난이도를 디자인 하는 방법에 대해 설명하며 몰입 이론을 활용한 그래프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좌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ko-KR" altLang="en-US" sz="1000" dirty="0">
                <a:solidFill>
                  <a:schemeClr val="tx1"/>
                </a:solidFill>
              </a:rPr>
              <a:t>를 제시한다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이상적인 몰입 </a:t>
            </a:r>
            <a:r>
              <a:rPr lang="ko-KR" altLang="en-US" sz="1000" dirty="0" err="1">
                <a:solidFill>
                  <a:schemeClr val="tx1"/>
                </a:solidFill>
              </a:rPr>
              <a:t>체널</a:t>
            </a:r>
            <a:r>
              <a:rPr lang="ko-KR" altLang="en-US" sz="1000" dirty="0">
                <a:solidFill>
                  <a:schemeClr val="tx1"/>
                </a:solidFill>
              </a:rPr>
              <a:t> 안에서는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보스 전투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의 순간마다 도전의 난이도가 급증한다고 설명한다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도전 난이도가 급증하는 보스 전투 순간은 필연적으로 죽음의 순간과 동일하다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죽음 → 부활 → 성장 이라는 일련의 과정을 통해 긴장과 이완의 중간에서 몰입하게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6F9C1C-4D01-47DC-8706-BD810F11774F}"/>
              </a:ext>
            </a:extLst>
          </p:cNvPr>
          <p:cNvSpPr txBox="1"/>
          <p:nvPr/>
        </p:nvSpPr>
        <p:spPr>
          <a:xfrm>
            <a:off x="2868478" y="3098723"/>
            <a:ext cx="1867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더 이상 진행할 수 없는 스토리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FFAC041-5D61-4459-A41C-8B958E6FC01E}"/>
              </a:ext>
            </a:extLst>
          </p:cNvPr>
          <p:cNvGrpSpPr/>
          <p:nvPr/>
        </p:nvGrpSpPr>
        <p:grpSpPr>
          <a:xfrm>
            <a:off x="3284176" y="1994244"/>
            <a:ext cx="1036423" cy="1030217"/>
            <a:chOff x="12953776" y="1261991"/>
            <a:chExt cx="1036423" cy="1030217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3C1048F-9F59-4623-B212-0545FD06E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3776" y="1261991"/>
              <a:ext cx="1030217" cy="1030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E40EEFB-DA90-4B01-80EC-7C8C25C45CA3}"/>
                </a:ext>
              </a:extLst>
            </p:cNvPr>
            <p:cNvSpPr/>
            <p:nvPr/>
          </p:nvSpPr>
          <p:spPr>
            <a:xfrm>
              <a:off x="13290550" y="1517650"/>
              <a:ext cx="693443" cy="647700"/>
            </a:xfrm>
            <a:prstGeom prst="rect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Picture 4">
              <a:extLst>
                <a:ext uri="{FF2B5EF4-FFF2-40B4-BE49-F238E27FC236}">
                  <a16:creationId xmlns:a16="http://schemas.microsoft.com/office/drawing/2014/main" id="{47041851-E80D-4BCB-B117-F53DF4C85E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000">
              <a:off x="13410591" y="1565847"/>
              <a:ext cx="579608" cy="579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B355AF6B-AE5C-4FA5-AED0-55C16E104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822" y="2081606"/>
            <a:ext cx="894178" cy="89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D3B1002F-BC30-4844-A3CF-84CCDD7FE537}"/>
              </a:ext>
            </a:extLst>
          </p:cNvPr>
          <p:cNvSpPr/>
          <p:nvPr/>
        </p:nvSpPr>
        <p:spPr>
          <a:xfrm>
            <a:off x="4388149" y="2381252"/>
            <a:ext cx="485916" cy="330056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D4C8203-D52A-4740-A40B-E2851AA716F6}"/>
              </a:ext>
            </a:extLst>
          </p:cNvPr>
          <p:cNvSpPr txBox="1"/>
          <p:nvPr/>
        </p:nvSpPr>
        <p:spPr>
          <a:xfrm>
            <a:off x="4824884" y="3098723"/>
            <a:ext cx="1140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관객의 감성 이입</a:t>
            </a:r>
          </a:p>
        </p:txBody>
      </p:sp>
      <p:pic>
        <p:nvPicPr>
          <p:cNvPr id="17" name="그림 16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3F1A1EC4-2504-4CEE-8B5C-7278F37BD0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82" y="3609168"/>
            <a:ext cx="2276191" cy="20685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488DA6F-0963-4924-A4B0-0DE2637F91AF}"/>
              </a:ext>
            </a:extLst>
          </p:cNvPr>
          <p:cNvSpPr txBox="1"/>
          <p:nvPr/>
        </p:nvSpPr>
        <p:spPr>
          <a:xfrm>
            <a:off x="479485" y="5692583"/>
            <a:ext cx="5554384" cy="52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부활 시스템이 있는 게임에서 플레이어는 난이도가 높은 순간</a:t>
            </a:r>
            <a:r>
              <a:rPr lang="en-US" altLang="ko-KR" sz="1000" dirty="0"/>
              <a:t>, </a:t>
            </a:r>
            <a:r>
              <a:rPr lang="ko-KR" altLang="en-US" sz="1000" dirty="0"/>
              <a:t>캐릭터의 죽음을 맞이하며</a:t>
            </a:r>
            <a:r>
              <a:rPr lang="en-US" altLang="ko-KR" sz="1000" dirty="0"/>
              <a:t>, </a:t>
            </a:r>
            <a:r>
              <a:rPr lang="ko-KR" altLang="en-US" sz="1000" dirty="0"/>
              <a:t>재시도를 통한 스킬의 숙련도를 높여 공략에 성공하는 과정을 진행한다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60559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952278"/>
            <a:ext cx="5557876" cy="2955465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게임은 </a:t>
            </a:r>
            <a:r>
              <a:rPr lang="ko-KR" altLang="en-US" sz="1000" strike="sngStrike" dirty="0">
                <a:solidFill>
                  <a:schemeClr val="tx1"/>
                </a:solidFill>
              </a:rPr>
              <a:t>높은 불안을 일으키는</a:t>
            </a:r>
            <a:r>
              <a:rPr lang="ko-KR" altLang="en-US" sz="1000" dirty="0">
                <a:solidFill>
                  <a:schemeClr val="tx1"/>
                </a:solidFill>
              </a:rPr>
              <a:t> 죽음 이후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숙련도에 비해 낮은 수준의 도전 과제를 해결하는 과정을 되풀이 하게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게임의 죽음의 페널티가 크다고 생각하는 까닭은 성장을 위해 들였던 시간과 노력이 초기화 되는 상실감과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숙련도에 비해 낮은 과정을 반복적으로 플레이 해야 하는 지루함이 있기 때문이다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그럼에도 플레이 하는 까닭은 높은 긴장 상태와 이완 상태를 극과 극으로 오가는 과정에서 숙련도 성장을 시각적으로 확인할 수 있어 몰입이 생기며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큰 페널티 만큼 극복 시 얻는 성취감이 다른 게임에 비해 높기 때문이다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DCAE498-7023-4795-BABF-8DF9CE9358D3}"/>
              </a:ext>
            </a:extLst>
          </p:cNvPr>
          <p:cNvSpPr/>
          <p:nvPr/>
        </p:nvSpPr>
        <p:spPr>
          <a:xfrm>
            <a:off x="479484" y="780354"/>
            <a:ext cx="11233034" cy="6821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로그 </a:t>
            </a:r>
            <a:r>
              <a:rPr lang="en-US" altLang="ko-KR" b="1" dirty="0">
                <a:solidFill>
                  <a:schemeClr val="tx1"/>
                </a:solidFill>
              </a:rPr>
              <a:t>– </a:t>
            </a:r>
            <a:r>
              <a:rPr lang="ko-KR" altLang="en-US" b="1" dirty="0" err="1">
                <a:solidFill>
                  <a:schemeClr val="tx1"/>
                </a:solidFill>
              </a:rPr>
              <a:t>라이크의</a:t>
            </a:r>
            <a:r>
              <a:rPr lang="ko-KR" altLang="en-US" b="1" dirty="0">
                <a:solidFill>
                  <a:schemeClr val="tx1"/>
                </a:solidFill>
              </a:rPr>
              <a:t> 핵심 요소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00C9F9-1DB9-484C-910D-360D6A50ABE6}"/>
              </a:ext>
            </a:extLst>
          </p:cNvPr>
          <p:cNvGrpSpPr/>
          <p:nvPr/>
        </p:nvGrpSpPr>
        <p:grpSpPr>
          <a:xfrm>
            <a:off x="4307790" y="818937"/>
            <a:ext cx="2581348" cy="594639"/>
            <a:chOff x="4832408" y="1080977"/>
            <a:chExt cx="2581348" cy="59463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3DE6B1-31F5-4B08-AF69-C66788220371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18C34B-B8A6-4269-9022-8F56E2E2A983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영속적 죽음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74E15F-7073-453A-94B6-3B776FE9A945}"/>
              </a:ext>
            </a:extLst>
          </p:cNvPr>
          <p:cNvGrpSpPr/>
          <p:nvPr/>
        </p:nvGrpSpPr>
        <p:grpSpPr>
          <a:xfrm>
            <a:off x="8005019" y="816661"/>
            <a:ext cx="2581348" cy="594639"/>
            <a:chOff x="7716303" y="1080977"/>
            <a:chExt cx="2581348" cy="594639"/>
          </a:xfrm>
          <a:noFill/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DA70D48-CDAF-4011-81FA-F4C65DACCA80}"/>
                </a:ext>
              </a:extLst>
            </p:cNvPr>
            <p:cNvSpPr/>
            <p:nvPr/>
          </p:nvSpPr>
          <p:spPr>
            <a:xfrm>
              <a:off x="7716303" y="1080977"/>
              <a:ext cx="2581347" cy="592363"/>
            </a:xfrm>
            <a:prstGeom prst="roundRect">
              <a:avLst>
                <a:gd name="adj" fmla="val 77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B720E0-325C-4AD3-8EE5-ACD67B794458}"/>
                </a:ext>
              </a:extLst>
            </p:cNvPr>
            <p:cNvSpPr/>
            <p:nvPr/>
          </p:nvSpPr>
          <p:spPr>
            <a:xfrm>
              <a:off x="7716304" y="1083253"/>
              <a:ext cx="2581347" cy="59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2">
                      <a:lumMod val="75000"/>
                    </a:schemeClr>
                  </a:solidFill>
                </a:rPr>
                <a:t>랜덤 생성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541204"/>
            <a:ext cx="11233034" cy="33072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긴장 강화를 위한 영속적 죽음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B76054A-863B-45BE-AB95-512C09CFE442}"/>
              </a:ext>
            </a:extLst>
          </p:cNvPr>
          <p:cNvSpPr/>
          <p:nvPr/>
        </p:nvSpPr>
        <p:spPr>
          <a:xfrm>
            <a:off x="6154640" y="4988089"/>
            <a:ext cx="5557876" cy="1427944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0A39195-15B6-4CD5-BB30-BB26973B28D2}"/>
              </a:ext>
            </a:extLst>
          </p:cNvPr>
          <p:cNvSpPr/>
          <p:nvPr/>
        </p:nvSpPr>
        <p:spPr>
          <a:xfrm>
            <a:off x="477537" y="1950257"/>
            <a:ext cx="5557876" cy="2957486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10224017-8AC2-419B-B701-56628681F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25" y="2098857"/>
            <a:ext cx="2439300" cy="2071188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C3943BF-82CE-4422-9CF9-61602C4C15A6}"/>
              </a:ext>
            </a:extLst>
          </p:cNvPr>
          <p:cNvSpPr/>
          <p:nvPr/>
        </p:nvSpPr>
        <p:spPr>
          <a:xfrm>
            <a:off x="477537" y="4988089"/>
            <a:ext cx="5557876" cy="1427944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152FA-ABAA-4857-AC8A-FE183F1689E2}"/>
              </a:ext>
            </a:extLst>
          </p:cNvPr>
          <p:cNvSpPr txBox="1"/>
          <p:nvPr/>
        </p:nvSpPr>
        <p:spPr>
          <a:xfrm>
            <a:off x="477538" y="4170045"/>
            <a:ext cx="5557876" cy="759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</a:t>
            </a:r>
            <a:r>
              <a:rPr lang="ko-KR" altLang="en-US" sz="1000" dirty="0"/>
              <a:t> 게임의 경우 긴장과 불안을 극대화 한 지점에 죽음이 등장하게 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난이도가 높아 죽음을 맞이하게 된 경우 처음부터 플레이하게 되며</a:t>
            </a:r>
            <a:r>
              <a:rPr lang="en-US" altLang="ko-KR" sz="1000" dirty="0"/>
              <a:t>, </a:t>
            </a:r>
            <a:r>
              <a:rPr lang="ko-KR" altLang="en-US" sz="1000" dirty="0"/>
              <a:t>숙련도에 비해 상대적으로 낮은 난이도를 진행하게 된다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3934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952278"/>
            <a:ext cx="5557876" cy="2955465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그럼에도 플레이 하는 까닭은 높은 긴장 상태와 이완 상태를 극과 극으로 오가는 과정에서 숙련도 성장을 시각적으로 확인할 수 있어 몰입이 생기며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큰 페널티 만큼 극복 시 얻는 성취감이 다른 게임에 비해 높기 때문이다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DCAE498-7023-4795-BABF-8DF9CE9358D3}"/>
              </a:ext>
            </a:extLst>
          </p:cNvPr>
          <p:cNvSpPr/>
          <p:nvPr/>
        </p:nvSpPr>
        <p:spPr>
          <a:xfrm>
            <a:off x="479484" y="780354"/>
            <a:ext cx="11233034" cy="6821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로그 </a:t>
            </a:r>
            <a:r>
              <a:rPr lang="en-US" altLang="ko-KR" b="1" dirty="0">
                <a:solidFill>
                  <a:schemeClr val="tx1"/>
                </a:solidFill>
              </a:rPr>
              <a:t>– </a:t>
            </a:r>
            <a:r>
              <a:rPr lang="ko-KR" altLang="en-US" b="1" dirty="0" err="1">
                <a:solidFill>
                  <a:schemeClr val="tx1"/>
                </a:solidFill>
              </a:rPr>
              <a:t>라이크의</a:t>
            </a:r>
            <a:r>
              <a:rPr lang="ko-KR" altLang="en-US" b="1" dirty="0">
                <a:solidFill>
                  <a:schemeClr val="tx1"/>
                </a:solidFill>
              </a:rPr>
              <a:t> 핵심 요소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00C9F9-1DB9-484C-910D-360D6A50ABE6}"/>
              </a:ext>
            </a:extLst>
          </p:cNvPr>
          <p:cNvGrpSpPr/>
          <p:nvPr/>
        </p:nvGrpSpPr>
        <p:grpSpPr>
          <a:xfrm>
            <a:off x="4307790" y="818937"/>
            <a:ext cx="2581348" cy="594639"/>
            <a:chOff x="4832408" y="1080977"/>
            <a:chExt cx="2581348" cy="59463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3DE6B1-31F5-4B08-AF69-C66788220371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18C34B-B8A6-4269-9022-8F56E2E2A983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영속적 죽음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74E15F-7073-453A-94B6-3B776FE9A945}"/>
              </a:ext>
            </a:extLst>
          </p:cNvPr>
          <p:cNvGrpSpPr/>
          <p:nvPr/>
        </p:nvGrpSpPr>
        <p:grpSpPr>
          <a:xfrm>
            <a:off x="8005019" y="816661"/>
            <a:ext cx="2581348" cy="594639"/>
            <a:chOff x="7716303" y="1080977"/>
            <a:chExt cx="2581348" cy="594639"/>
          </a:xfrm>
          <a:noFill/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DA70D48-CDAF-4011-81FA-F4C65DACCA80}"/>
                </a:ext>
              </a:extLst>
            </p:cNvPr>
            <p:cNvSpPr/>
            <p:nvPr/>
          </p:nvSpPr>
          <p:spPr>
            <a:xfrm>
              <a:off x="7716303" y="1080977"/>
              <a:ext cx="2581347" cy="592363"/>
            </a:xfrm>
            <a:prstGeom prst="roundRect">
              <a:avLst>
                <a:gd name="adj" fmla="val 77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B720E0-325C-4AD3-8EE5-ACD67B794458}"/>
                </a:ext>
              </a:extLst>
            </p:cNvPr>
            <p:cNvSpPr/>
            <p:nvPr/>
          </p:nvSpPr>
          <p:spPr>
            <a:xfrm>
              <a:off x="7716304" y="1083253"/>
              <a:ext cx="2581347" cy="59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2">
                      <a:lumMod val="75000"/>
                    </a:schemeClr>
                  </a:solidFill>
                </a:rPr>
                <a:t>랜덤 생성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541204"/>
            <a:ext cx="11233034" cy="33072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긴장 강화를 위한 영속적 죽음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B76054A-863B-45BE-AB95-512C09CFE442}"/>
              </a:ext>
            </a:extLst>
          </p:cNvPr>
          <p:cNvSpPr/>
          <p:nvPr/>
        </p:nvSpPr>
        <p:spPr>
          <a:xfrm>
            <a:off x="6154640" y="4988089"/>
            <a:ext cx="5557876" cy="1427944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0A39195-15B6-4CD5-BB30-BB26973B28D2}"/>
              </a:ext>
            </a:extLst>
          </p:cNvPr>
          <p:cNvSpPr/>
          <p:nvPr/>
        </p:nvSpPr>
        <p:spPr>
          <a:xfrm>
            <a:off x="477537" y="1950257"/>
            <a:ext cx="5557876" cy="2957486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C3943BF-82CE-4422-9CF9-61602C4C15A6}"/>
              </a:ext>
            </a:extLst>
          </p:cNvPr>
          <p:cNvSpPr/>
          <p:nvPr/>
        </p:nvSpPr>
        <p:spPr>
          <a:xfrm>
            <a:off x="477537" y="4988089"/>
            <a:ext cx="5557876" cy="1427944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310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479484" y="1952277"/>
            <a:ext cx="5557876" cy="4465776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DCAE498-7023-4795-BABF-8DF9CE9358D3}"/>
              </a:ext>
            </a:extLst>
          </p:cNvPr>
          <p:cNvSpPr/>
          <p:nvPr/>
        </p:nvSpPr>
        <p:spPr>
          <a:xfrm>
            <a:off x="479484" y="780354"/>
            <a:ext cx="11233034" cy="1067496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로그 </a:t>
            </a:r>
            <a:r>
              <a:rPr lang="en-US" altLang="ko-KR" b="1" dirty="0">
                <a:solidFill>
                  <a:schemeClr val="tx1"/>
                </a:solidFill>
              </a:rPr>
              <a:t>– </a:t>
            </a:r>
            <a:r>
              <a:rPr lang="ko-KR" altLang="en-US" b="1" dirty="0" err="1">
                <a:solidFill>
                  <a:schemeClr val="tx1"/>
                </a:solidFill>
              </a:rPr>
              <a:t>라이크의</a:t>
            </a:r>
            <a:r>
              <a:rPr lang="ko-KR" altLang="en-US" b="1" dirty="0">
                <a:solidFill>
                  <a:schemeClr val="tx1"/>
                </a:solidFill>
              </a:rPr>
              <a:t> 핵심 요소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00C9F9-1DB9-484C-910D-360D6A50ABE6}"/>
              </a:ext>
            </a:extLst>
          </p:cNvPr>
          <p:cNvGrpSpPr/>
          <p:nvPr/>
        </p:nvGrpSpPr>
        <p:grpSpPr>
          <a:xfrm>
            <a:off x="4318058" y="1016782"/>
            <a:ext cx="2581348" cy="594639"/>
            <a:chOff x="4832408" y="1080977"/>
            <a:chExt cx="2581348" cy="59463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3DE6B1-31F5-4B08-AF69-C66788220371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18C34B-B8A6-4269-9022-8F56E2E2A983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영속적 죽음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74E15F-7073-453A-94B6-3B776FE9A945}"/>
              </a:ext>
            </a:extLst>
          </p:cNvPr>
          <p:cNvGrpSpPr/>
          <p:nvPr/>
        </p:nvGrpSpPr>
        <p:grpSpPr>
          <a:xfrm>
            <a:off x="8015287" y="1014506"/>
            <a:ext cx="2581348" cy="594639"/>
            <a:chOff x="7716303" y="1080977"/>
            <a:chExt cx="2581348" cy="594639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DA70D48-CDAF-4011-81FA-F4C65DACCA80}"/>
                </a:ext>
              </a:extLst>
            </p:cNvPr>
            <p:cNvSpPr/>
            <p:nvPr/>
          </p:nvSpPr>
          <p:spPr>
            <a:xfrm>
              <a:off x="7716303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B720E0-325C-4AD3-8EE5-ACD67B794458}"/>
                </a:ext>
              </a:extLst>
            </p:cNvPr>
            <p:cNvSpPr/>
            <p:nvPr/>
          </p:nvSpPr>
          <p:spPr>
            <a:xfrm>
              <a:off x="7716304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랜덤 생성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CA23396-10BB-45FA-A978-C2D6B810A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085" y="3370994"/>
            <a:ext cx="1241480" cy="124148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2B4CDAD-8270-4FFF-9F68-127E7165F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150" y="2163212"/>
            <a:ext cx="1067496" cy="106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0B5C92E-8CD4-4EE6-A576-BEA2DFB59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20" y="2235707"/>
            <a:ext cx="922506" cy="92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1DA768-69A9-4387-B6C6-4DFCA5474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489" y="5189836"/>
            <a:ext cx="1191865" cy="119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화살표: 위쪽 17">
            <a:extLst>
              <a:ext uri="{FF2B5EF4-FFF2-40B4-BE49-F238E27FC236}">
                <a16:creationId xmlns:a16="http://schemas.microsoft.com/office/drawing/2014/main" id="{A6355A96-C626-4CD5-A7EA-D2A8D6C0BCAF}"/>
              </a:ext>
            </a:extLst>
          </p:cNvPr>
          <p:cNvSpPr/>
          <p:nvPr/>
        </p:nvSpPr>
        <p:spPr>
          <a:xfrm rot="18715826">
            <a:off x="1961673" y="3069707"/>
            <a:ext cx="543464" cy="7358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위쪽 33">
            <a:extLst>
              <a:ext uri="{FF2B5EF4-FFF2-40B4-BE49-F238E27FC236}">
                <a16:creationId xmlns:a16="http://schemas.microsoft.com/office/drawing/2014/main" id="{6E66534A-84B7-45EC-AFB0-94B85320EB5A}"/>
              </a:ext>
            </a:extLst>
          </p:cNvPr>
          <p:cNvSpPr/>
          <p:nvPr/>
        </p:nvSpPr>
        <p:spPr>
          <a:xfrm rot="2700000">
            <a:off x="4021720" y="3069707"/>
            <a:ext cx="543464" cy="7358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위쪽 34">
            <a:extLst>
              <a:ext uri="{FF2B5EF4-FFF2-40B4-BE49-F238E27FC236}">
                <a16:creationId xmlns:a16="http://schemas.microsoft.com/office/drawing/2014/main" id="{99D2B734-7F31-4EB0-84CE-33B6517A67B6}"/>
              </a:ext>
            </a:extLst>
          </p:cNvPr>
          <p:cNvSpPr/>
          <p:nvPr/>
        </p:nvSpPr>
        <p:spPr>
          <a:xfrm rot="10800000">
            <a:off x="2973093" y="4624829"/>
            <a:ext cx="543464" cy="7358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0F63A59-4816-4C04-A950-C87D6EDE59E4}"/>
              </a:ext>
            </a:extLst>
          </p:cNvPr>
          <p:cNvSpPr/>
          <p:nvPr/>
        </p:nvSpPr>
        <p:spPr>
          <a:xfrm>
            <a:off x="6154642" y="1952277"/>
            <a:ext cx="5557876" cy="4465776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650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84403-2AB7-49E9-BB30-6D5B35EBA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E5A80C56-4B28-4148-90F6-22A7988CB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967184"/>
              </p:ext>
            </p:extLst>
          </p:nvPr>
        </p:nvGraphicFramePr>
        <p:xfrm>
          <a:off x="364185" y="891074"/>
          <a:ext cx="11463630" cy="569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3630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56942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영속적 죽음이 유저에게 미치는 영향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7633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CB35FAD-25D7-4453-814F-698BF330D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623399"/>
              </p:ext>
            </p:extLst>
          </p:nvPr>
        </p:nvGraphicFramePr>
        <p:xfrm>
          <a:off x="364185" y="1587984"/>
          <a:ext cx="2981287" cy="3503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1287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350372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73556"/>
                  </a:ext>
                </a:extLst>
              </a:tr>
            </a:tbl>
          </a:graphicData>
        </a:graphic>
      </p:graphicFrame>
      <p:pic>
        <p:nvPicPr>
          <p:cNvPr id="6" name="그림 5">
            <a:hlinkClick r:id="rId2" action="ppaction://hlinkfile"/>
            <a:extLst>
              <a:ext uri="{FF2B5EF4-FFF2-40B4-BE49-F238E27FC236}">
                <a16:creationId xmlns:a16="http://schemas.microsoft.com/office/drawing/2014/main" id="{270ED585-3340-4427-B135-2AAA25406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96" y="1705251"/>
            <a:ext cx="2194464" cy="2970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8BEF11-4578-459E-BA31-4341911A5988}"/>
              </a:ext>
            </a:extLst>
          </p:cNvPr>
          <p:cNvSpPr txBox="1"/>
          <p:nvPr/>
        </p:nvSpPr>
        <p:spPr>
          <a:xfrm>
            <a:off x="419671" y="4691600"/>
            <a:ext cx="2925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참고 논문</a:t>
            </a:r>
            <a:br>
              <a:rPr lang="en-US" altLang="ko-KR" sz="1000" dirty="0"/>
            </a:br>
            <a:r>
              <a:rPr lang="ko-KR" altLang="en-US" sz="1000" dirty="0"/>
              <a:t>사진을 클릭하시면 논문을 감상하실 수 있습니다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7C0294B-90E5-450C-885A-29A85DA37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791790"/>
              </p:ext>
            </p:extLst>
          </p:nvPr>
        </p:nvGraphicFramePr>
        <p:xfrm>
          <a:off x="3502603" y="1587984"/>
          <a:ext cx="8325212" cy="901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521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90170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영속적 죽음은 게임이 아닌 다른 문화 컨텐츠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영화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소설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만화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에서 자주 경험할 수 있는 요소이다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영화에서 한 캐릭터의 죽음은 다시 되돌릴 수 없으며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그것을 아는 관객은 실제 죽음을 목격한 것과 비슷한 감정을 느끼게 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단지 영화에서 만든 가상의 캐릭터의 죽음에도 사람의 감정이 이입되는 이유는 현실의 죽음과 동일하기 때문이다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7355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05F988-C569-4518-B492-1DC649A39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902319"/>
              </p:ext>
            </p:extLst>
          </p:nvPr>
        </p:nvGraphicFramePr>
        <p:xfrm>
          <a:off x="3502603" y="2617170"/>
          <a:ext cx="8325212" cy="13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521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1362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기존 게임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 기타 다른 장르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들은 캐릭터의 죽음은 성장의 이전 단계로 사용된다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대표적인 예시로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RPG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게임에서 보스 몬스터를 공략하는 과정에서 캐릭터가 사망하게 되면 플레이어 입장에서는 숙련도를 올리기 위해 이전 단계의 던전을 반복적으로 클리어 하게 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죽음에 페널티가 없는 것은 아니다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이전 단계의 반복적으로 클리어하면서 전체적인 게임 클리어 시간이 증가된다는 페널티가 있지만 플레이어에게는 그다지 큰 페널티로 다가 가지 못한다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문화 컨텐츠와 달리 게임에서 죽음을 위와 같이 사용하는 이유는 반복적인 플레이가 가능하기 때문이다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7355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718F181-2585-42D2-B2F0-DDBEED8AB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401656"/>
              </p:ext>
            </p:extLst>
          </p:nvPr>
        </p:nvGraphicFramePr>
        <p:xfrm>
          <a:off x="3502603" y="4100380"/>
          <a:ext cx="8325212" cy="774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521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77421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반면 로그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게임의 경우 캐릭터의 사망은 다른 문화 컨텐츠들과 동일하다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캐릭터가 사망하게 되면 모든 것이 사라진다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73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516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84403-2AB7-49E9-BB30-6D5B35EBA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E5A80C56-4B28-4148-90F6-22A7988CB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858135"/>
              </p:ext>
            </p:extLst>
          </p:nvPr>
        </p:nvGraphicFramePr>
        <p:xfrm>
          <a:off x="479484" y="1636357"/>
          <a:ext cx="11233032" cy="1069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90129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유저가 로그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장르에 빠지게 되는 요소를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가지로 생각하고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랜덤 요소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영속적 죽음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각각의 요소에 대해 심층적으로 분석하는 내용을 추가할 예정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76333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5C7E348-A927-440C-AC1D-A7AA6CC34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348844"/>
              </p:ext>
            </p:extLst>
          </p:nvPr>
        </p:nvGraphicFramePr>
        <p:xfrm>
          <a:off x="479484" y="740617"/>
          <a:ext cx="11233032" cy="474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474663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절차적 환경 생성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절차적 랜덤 생성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76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97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로그라이크</a:t>
            </a:r>
            <a:r>
              <a:rPr lang="ko-KR" altLang="en-US" dirty="0"/>
              <a:t> 장르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D3201-71D7-4648-8CF3-4B6B9C24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를 개발한다면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6A97B595-9E59-46D5-8C60-2754F9E83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845733"/>
              </p:ext>
            </p:extLst>
          </p:nvPr>
        </p:nvGraphicFramePr>
        <p:xfrm>
          <a:off x="479484" y="1423781"/>
          <a:ext cx="11233032" cy="901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90129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핵심요소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영속적 죽음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랜덤 요소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식별 요소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자원 관리 요소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필두로 다른 장르의 특징을 추가하는 것이 필수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76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0914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9A936-D146-4012-B823-FF044D8EB6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8AA03-CA79-4538-9652-50E8AC1AC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로그라이크</a:t>
            </a:r>
            <a:r>
              <a:rPr lang="ko-KR" altLang="en-US" dirty="0"/>
              <a:t> 란</a:t>
            </a:r>
            <a:endParaRPr lang="en-US" altLang="ko-KR" dirty="0"/>
          </a:p>
          <a:p>
            <a:r>
              <a:rPr lang="ko-KR" altLang="en-US" dirty="0" err="1"/>
              <a:t>로그라이크</a:t>
            </a:r>
            <a:r>
              <a:rPr lang="ko-KR" altLang="en-US" dirty="0"/>
              <a:t> 장르의 특징</a:t>
            </a:r>
            <a:endParaRPr lang="en-US" altLang="ko-KR" dirty="0"/>
          </a:p>
          <a:p>
            <a:r>
              <a:rPr lang="ko-KR" altLang="en-US" dirty="0" err="1"/>
              <a:t>로그라이크</a:t>
            </a:r>
            <a:r>
              <a:rPr lang="ko-KR" altLang="en-US" dirty="0"/>
              <a:t> 장르의 대표적인 게임</a:t>
            </a:r>
            <a:endParaRPr lang="en-US" altLang="ko-KR" dirty="0"/>
          </a:p>
          <a:p>
            <a:r>
              <a:rPr lang="ko-KR" altLang="en-US" dirty="0"/>
              <a:t>개발 방향</a:t>
            </a:r>
            <a:endParaRPr lang="en-US" altLang="ko-KR" dirty="0"/>
          </a:p>
          <a:p>
            <a:r>
              <a:rPr lang="ko-KR" altLang="en-US" dirty="0"/>
              <a:t>발전 방향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506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D4822-BC79-4499-B9A6-A88A625C47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/>
              <a:t>로그라이크란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1E9FF2-2C0A-4E0F-99AF-699A7A29E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8670"/>
            <a:ext cx="10515600" cy="35335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 err="1"/>
              <a:t>로그류</a:t>
            </a:r>
            <a:r>
              <a:rPr lang="ko-KR" altLang="en-US" sz="1200" dirty="0"/>
              <a:t> 게임의 통칭하는 장르이름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1980</a:t>
            </a:r>
            <a:r>
              <a:rPr lang="ko-KR" altLang="en-US" sz="1200" dirty="0"/>
              <a:t>년 게임 </a:t>
            </a:r>
            <a:r>
              <a:rPr lang="en-US" altLang="ko-KR" sz="1200" dirty="0"/>
              <a:t>‘</a:t>
            </a:r>
            <a:r>
              <a:rPr lang="ko-KR" altLang="en-US" sz="1200" dirty="0"/>
              <a:t>로그</a:t>
            </a:r>
            <a:r>
              <a:rPr lang="en-US" altLang="ko-KR" sz="1200" dirty="0"/>
              <a:t>’</a:t>
            </a:r>
            <a:r>
              <a:rPr lang="ko-KR" altLang="en-US" sz="1200" dirty="0"/>
              <a:t>를 시초로 하는</a:t>
            </a:r>
            <a:r>
              <a:rPr lang="en-US" altLang="ko-KR" sz="1200" dirty="0"/>
              <a:t>, </a:t>
            </a:r>
            <a:r>
              <a:rPr lang="ko-KR" altLang="en-US" sz="1200" dirty="0"/>
              <a:t>공통된 특징들을 공유하는 게임의 분류군이다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‘</a:t>
            </a:r>
            <a:r>
              <a:rPr lang="ko-KR" altLang="en-US" sz="1200" dirty="0"/>
              <a:t>로그</a:t>
            </a:r>
            <a:r>
              <a:rPr lang="en-US" altLang="ko-KR" sz="1200" dirty="0"/>
              <a:t>’</a:t>
            </a:r>
            <a:r>
              <a:rPr lang="ko-KR" altLang="en-US" sz="1200" dirty="0"/>
              <a:t>는 최초의 </a:t>
            </a:r>
            <a:r>
              <a:rPr lang="en-US" altLang="ko-KR" sz="1200" dirty="0"/>
              <a:t>pc RPG </a:t>
            </a:r>
            <a:r>
              <a:rPr lang="ko-KR" altLang="en-US" sz="1200" dirty="0"/>
              <a:t>비디오 게임으로 이후 출시되는 </a:t>
            </a:r>
            <a:r>
              <a:rPr lang="en-US" altLang="ko-KR" sz="1200" dirty="0"/>
              <a:t>RPG </a:t>
            </a:r>
            <a:r>
              <a:rPr lang="ko-KR" altLang="en-US" sz="1200" dirty="0"/>
              <a:t>비디오 게임들에 많은 영향을 주었다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때문에 서구권에서 게임의 역사를 다룰 때 빠지지 않고 등장하게 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유명 </a:t>
            </a:r>
            <a:r>
              <a:rPr lang="ko-KR" altLang="en-US" sz="1200" dirty="0" err="1"/>
              <a:t>로그라이크</a:t>
            </a:r>
            <a:r>
              <a:rPr lang="en-US" altLang="ko-KR" sz="1200" dirty="0"/>
              <a:t> : Omega, </a:t>
            </a:r>
            <a:r>
              <a:rPr lang="en-US" altLang="ko-KR" sz="1200" dirty="0" err="1"/>
              <a:t>Nethack</a:t>
            </a:r>
            <a:r>
              <a:rPr lang="en-US" altLang="ko-KR" sz="1200" dirty="0"/>
              <a:t>, Ancient Domains of Mystery(</a:t>
            </a:r>
            <a:r>
              <a:rPr lang="ko-KR" altLang="en-US" sz="1200" dirty="0"/>
              <a:t>줄여서 </a:t>
            </a:r>
            <a:r>
              <a:rPr lang="en-US" altLang="ko-KR" sz="1200" dirty="0"/>
              <a:t>ADOM)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로그라이크</a:t>
            </a:r>
            <a:r>
              <a:rPr lang="ko-KR" altLang="en-US" sz="1200" dirty="0"/>
              <a:t> 특징</a:t>
            </a:r>
            <a:endParaRPr lang="en-US" altLang="ko-KR" sz="12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800" dirty="0"/>
              <a:t>스토리 형식으로 시작하는 경우가 많으며 </a:t>
            </a:r>
            <a:r>
              <a:rPr lang="en-US" altLang="ko-KR" sz="800" dirty="0"/>
              <a:t>SRPG, RPG, FPS </a:t>
            </a:r>
            <a:r>
              <a:rPr lang="ko-KR" altLang="en-US" sz="800" dirty="0"/>
              <a:t>등 여러 장르와 결합이 가능</a:t>
            </a:r>
            <a:endParaRPr lang="en-US" altLang="ko-KR" sz="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800" dirty="0"/>
              <a:t>모든 진행은 거의 오프라인 상태로 이뤄지며</a:t>
            </a:r>
            <a:r>
              <a:rPr lang="en-US" altLang="ko-KR" sz="800" dirty="0"/>
              <a:t>, </a:t>
            </a:r>
            <a:r>
              <a:rPr lang="ko-KR" altLang="en-US" sz="800" dirty="0"/>
              <a:t>플레이어의 결정에 따라 게임 라인이 바뀜</a:t>
            </a:r>
            <a:endParaRPr lang="en-US" altLang="ko-KR" sz="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800" dirty="0"/>
              <a:t>방과 통로로 이루어진 던전을 비롯한 대부분의 요소가 무작위로 출현</a:t>
            </a:r>
            <a:endParaRPr lang="en-US" altLang="ko-KR" sz="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800" dirty="0"/>
              <a:t>난이도가 상당히 높고 긴 시간을 필요로 하며 점수 판 기능으로 플레이어들을 경쟁</a:t>
            </a:r>
            <a:endParaRPr lang="en-US" altLang="ko-KR" sz="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800" dirty="0"/>
              <a:t>주로 던전을 배경으로 하여 몬스터를 무찌르고 무언가를 차지하거나 구하는 내용을 진행</a:t>
            </a:r>
            <a:endParaRPr lang="en-US" altLang="ko-KR" sz="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800" dirty="0"/>
              <a:t>일반적으로 하나의 던전을 돌 때 세이브가 없거나 세이브를 할 수 있는 기회가 적음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878950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670778-BB65-43DC-BC38-477A3456C06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Rogue</a:t>
            </a:r>
            <a:r>
              <a:rPr lang="ko-KR" altLang="en-US" dirty="0"/>
              <a:t>와 파생 작품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0F84A2-8907-4D16-A4D9-74C50C5C4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아스키 부호를 활용해 그래픽을 표시 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당시 단말기가 아스키  부호 말고는 기호를 출력할 수 없었기 때문이다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이전에도 문자를 활용한 게임은 많았지만 캐릭터를 직접 움직여 던전을 탐험하는 방식은 비디오 게임 역사상 최초이다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‘</a:t>
            </a:r>
            <a:r>
              <a:rPr lang="ko-KR" altLang="en-US" sz="1000" dirty="0"/>
              <a:t>판단과 선택</a:t>
            </a:r>
            <a:r>
              <a:rPr lang="en-US" altLang="ko-KR" sz="1000" dirty="0"/>
              <a:t>’</a:t>
            </a:r>
            <a:r>
              <a:rPr lang="ko-KR" altLang="en-US" sz="1000" dirty="0"/>
              <a:t>이 매우 중요시 되는 시스템이다</a:t>
            </a:r>
            <a:r>
              <a:rPr lang="en-US" altLang="ko-KR" sz="10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게임 도중 저장 및 불러오기가 불가능하다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당연히 데이터를 저장하는 기능이 있었지만 사용자에게 풀어주지 않고 게임을 끌 때 세이브 파일이 작성되고</a:t>
            </a:r>
            <a:r>
              <a:rPr lang="en-US" altLang="ko-KR" sz="1000" dirty="0"/>
              <a:t>, </a:t>
            </a:r>
            <a:r>
              <a:rPr lang="ko-KR" altLang="en-US" sz="1000" dirty="0"/>
              <a:t>게임을 다시 켜면 작성해둔 세이브 파일을 불러온 뒤 남아있던 세이브 파일을 삭제하는 방식으로 세이브와 로드가 이뤄진다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때문에 선택을 되돌릴 수 없는 </a:t>
            </a:r>
            <a:r>
              <a:rPr lang="en-US" altLang="ko-KR" sz="1000" dirty="0"/>
              <a:t>‘</a:t>
            </a:r>
            <a:r>
              <a:rPr lang="ko-KR" altLang="en-US" sz="1000" dirty="0"/>
              <a:t>영속적 죽음</a:t>
            </a:r>
            <a:r>
              <a:rPr lang="en-US" altLang="ko-KR" sz="1000" dirty="0"/>
              <a:t>’</a:t>
            </a:r>
            <a:r>
              <a:rPr lang="ko-KR" altLang="en-US" sz="1000" dirty="0"/>
              <a:t>으로 통칭되었다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출시 당시 하드웨어적 한계가 있었으나 참신한 게임성으로 인기를 끌었으며 많은 프로그래머들이 </a:t>
            </a:r>
            <a:r>
              <a:rPr lang="en-US" altLang="ko-KR" sz="1000" dirty="0"/>
              <a:t>Rogue</a:t>
            </a:r>
            <a:r>
              <a:rPr lang="ko-KR" altLang="en-US" sz="1000" dirty="0"/>
              <a:t>요소를 가미한 다양한 게임을 개발하게 되었다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이때부터 로그와 유사한 게임의 통칭으로 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</a:t>
            </a:r>
            <a:r>
              <a:rPr lang="en-US" altLang="ko-KR" sz="1000" dirty="0"/>
              <a:t>(Rogue-Like)</a:t>
            </a:r>
            <a:r>
              <a:rPr lang="ko-KR" altLang="en-US" sz="1000" dirty="0"/>
              <a:t>라는 단어를 사용했다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Rogue</a:t>
            </a:r>
            <a:r>
              <a:rPr lang="ko-KR" altLang="en-US" sz="1000" dirty="0"/>
              <a:t>의 실행 파일과 소스 코드가 </a:t>
            </a:r>
            <a:r>
              <a:rPr lang="ko-KR" altLang="en-US" sz="1000" dirty="0" err="1"/>
              <a:t>서드</a:t>
            </a:r>
            <a:r>
              <a:rPr lang="ko-KR" altLang="en-US" sz="1000" dirty="0"/>
              <a:t> 파티 개발자들에게 완전히 열려 있는 만큼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로그라이크</a:t>
            </a:r>
            <a:r>
              <a:rPr lang="ko-KR" altLang="en-US" sz="1000" dirty="0"/>
              <a:t> 다수가 이를 따라 비 </a:t>
            </a:r>
            <a:r>
              <a:rPr lang="ko-KR" altLang="en-US" sz="1000" dirty="0" err="1"/>
              <a:t>상업용</a:t>
            </a:r>
            <a:r>
              <a:rPr lang="ko-KR" altLang="en-US" sz="1000" dirty="0"/>
              <a:t> 라이선스 아래에서 사용자들에게 실행 파일과 소스코드가 무료로 제공되고 있다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로그와 그 파생 작품들은 </a:t>
            </a:r>
            <a:r>
              <a:rPr lang="en-US" altLang="ko-KR" sz="1000" dirty="0"/>
              <a:t>1990</a:t>
            </a:r>
            <a:r>
              <a:rPr lang="ko-KR" altLang="en-US" sz="1000" dirty="0"/>
              <a:t>년대 중반 당시에 많은 게임 개발자들에게 플레이 되었고</a:t>
            </a:r>
            <a:r>
              <a:rPr lang="en-US" altLang="ko-KR" sz="1000" dirty="0"/>
              <a:t>, </a:t>
            </a:r>
            <a:r>
              <a:rPr lang="ko-KR" altLang="en-US" sz="1000" dirty="0"/>
              <a:t>현대 게임 발달사에 큰 영향을 미치기도 했다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대표적은 예로 디아블로가 있으며 영속적 죽음을 도입한 하드코어 모드는 로그 계통 작품에 바치는 일종의 </a:t>
            </a:r>
            <a:r>
              <a:rPr lang="ko-KR" altLang="en-US" sz="1000" dirty="0" err="1"/>
              <a:t>오마주이다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리니지</a:t>
            </a:r>
            <a:r>
              <a:rPr lang="en-US" altLang="ko-KR" sz="1000" dirty="0"/>
              <a:t>, </a:t>
            </a:r>
            <a:r>
              <a:rPr lang="ko-KR" altLang="en-US" sz="1000" dirty="0"/>
              <a:t>바람의 나라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울티마</a:t>
            </a:r>
            <a:r>
              <a:rPr lang="ko-KR" altLang="en-US" sz="1000" dirty="0"/>
              <a:t> 온라인을 비롯한 초창기 </a:t>
            </a:r>
            <a:r>
              <a:rPr lang="en-US" altLang="ko-KR" sz="1000" dirty="0"/>
              <a:t>MMORPG, EVE </a:t>
            </a:r>
            <a:r>
              <a:rPr lang="ko-KR" altLang="en-US" sz="1000" dirty="0"/>
              <a:t>온라인 에서 캐릭터의 사망에 페널티가 다른 </a:t>
            </a:r>
            <a:r>
              <a:rPr lang="en-US" altLang="ko-KR" sz="1000" dirty="0"/>
              <a:t>MMORPG </a:t>
            </a:r>
            <a:r>
              <a:rPr lang="ko-KR" altLang="en-US" sz="1000" dirty="0"/>
              <a:t>보다 큰 이유도 개발자들이 학창시절 </a:t>
            </a:r>
            <a:r>
              <a:rPr lang="en-US" altLang="ko-KR" sz="1000" dirty="0" err="1"/>
              <a:t>Nethack</a:t>
            </a:r>
            <a:r>
              <a:rPr lang="ko-KR" altLang="en-US" sz="1000" dirty="0"/>
              <a:t>을 플레이하며 영속적 죽음의 개념을 자주 접했기 때문으로 분석하기도 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01320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39062-1249-4929-B386-22337CA3033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로그와 인공지능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92BE6A-0861-4505-BFF2-E989D981B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로그는 현대 컴퓨터 게임 가운데</a:t>
            </a:r>
            <a:r>
              <a:rPr lang="en-US" altLang="ko-KR" sz="1200" dirty="0"/>
              <a:t> </a:t>
            </a:r>
            <a:r>
              <a:rPr lang="ko-KR" altLang="en-US" sz="1200" dirty="0"/>
              <a:t>인간의 간섭 없이 게임을 클리어하도록 제작된 인공지능 봇이 최초로 개발된 게임이기도 하다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‘Rog-O-Matic’</a:t>
            </a:r>
            <a:r>
              <a:rPr lang="ko-KR" altLang="en-US" sz="1200" dirty="0"/>
              <a:t>으로 불리는 이 인공지능은 여러 개의 전문가 시스템 모듈을 유전 알고리즘으로 개선되는 행동 체계와 연결시켜 작동시켰다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턴마다 아스키로 주어진 화면을 인식하여 상황에 따라 적합한 전문가 시스템을 불러와 가장 적합한 행동을 산출하는 방식으로 가동되었다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소모성 아이템의 이름이 판마다 무작위로 바뀌고</a:t>
            </a:r>
            <a:r>
              <a:rPr lang="en-US" altLang="ko-KR" sz="1200" dirty="0"/>
              <a:t>, </a:t>
            </a:r>
            <a:r>
              <a:rPr lang="ko-KR" altLang="en-US" sz="1200" dirty="0"/>
              <a:t>매번 새로운 장소에서 새로운 어려움을 마주쳐야 하는 동적인 환경에 대처할 수 있도록 제작된 인공지능이다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인공지능을 가동한지 </a:t>
            </a:r>
            <a:r>
              <a:rPr lang="en-US" altLang="ko-KR" sz="1200" dirty="0"/>
              <a:t>3 </a:t>
            </a:r>
            <a:r>
              <a:rPr lang="ko-KR" altLang="en-US" sz="1200" dirty="0"/>
              <a:t>개월만에 클리어하는 등 로그에 빠져 있던 인간 실험 대상들과 비교해도 밀리지 않는 실력을 보여줬다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덕분에 인공지능 학계에서 </a:t>
            </a:r>
            <a:r>
              <a:rPr lang="en-US" altLang="ko-KR" sz="1200" dirty="0"/>
              <a:t>‘</a:t>
            </a:r>
            <a:r>
              <a:rPr lang="ko-KR" altLang="en-US" sz="1200" dirty="0"/>
              <a:t>전문 전사 시스템</a:t>
            </a:r>
            <a:r>
              <a:rPr lang="en-US" altLang="ko-KR" sz="1200" dirty="0"/>
              <a:t>‘</a:t>
            </a:r>
            <a:r>
              <a:rPr lang="ko-KR" altLang="en-US" sz="1200" dirty="0"/>
              <a:t>이라는 이름으로 불리며 연구가 진행된 적도 있었다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2228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33314-40CD-4F3A-8E90-484DE95E91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/>
              <a:t>로그라이크</a:t>
            </a:r>
            <a:r>
              <a:rPr lang="ko-KR" altLang="en-US" dirty="0"/>
              <a:t> 게임들이 공유하는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82D26B-0337-4C28-8010-D863A1DE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8669"/>
            <a:ext cx="10515600" cy="567785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영속적 죽음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캐릭터가 죽으면 그 </a:t>
            </a:r>
            <a:r>
              <a:rPr lang="ko-KR" altLang="en-US" sz="800" dirty="0" err="1"/>
              <a:t>회차는</a:t>
            </a:r>
            <a:r>
              <a:rPr lang="ko-KR" altLang="en-US" sz="800" dirty="0"/>
              <a:t> 거기서 끝이다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플레이어가 어떤 선택을 하든</a:t>
            </a:r>
            <a:r>
              <a:rPr lang="en-US" altLang="ko-KR" sz="800" dirty="0"/>
              <a:t> </a:t>
            </a:r>
            <a:r>
              <a:rPr lang="ko-KR" altLang="en-US" sz="800" dirty="0"/>
              <a:t>한번 결정되면 결코 돌이킬 수 없다는 점이 특유의 긴장감과 신중한 선택의 필요성을 제공한다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절차적 맵 생성 시스템과 함께 결코 빠지지 않는 </a:t>
            </a:r>
            <a:r>
              <a:rPr lang="ko-KR" altLang="en-US" sz="800" dirty="0" err="1"/>
              <a:t>로그라이크의</a:t>
            </a:r>
            <a:r>
              <a:rPr lang="ko-KR" altLang="en-US" sz="800" dirty="0"/>
              <a:t> 전통이자 정체성</a:t>
            </a:r>
            <a:endParaRPr lang="en-US" altLang="ko-KR" sz="800" dirty="0"/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죽으면 끝이라는 점보다 선택한 것을 무를 수 없다는 점이 시스템의 핵심</a:t>
            </a:r>
            <a:r>
              <a:rPr lang="en-US" altLang="ko-KR" sz="800" dirty="0"/>
              <a:t>, ‘</a:t>
            </a:r>
            <a:r>
              <a:rPr lang="ko-KR" altLang="en-US" sz="800" dirty="0"/>
              <a:t>죽으면 끝</a:t>
            </a:r>
            <a:r>
              <a:rPr lang="en-US" altLang="ko-KR" sz="800" dirty="0"/>
              <a:t>’</a:t>
            </a:r>
            <a:r>
              <a:rPr lang="ko-KR" altLang="en-US" sz="800" dirty="0"/>
              <a:t>이라는 특징이 임팩트가 컸기 때문에 해외에서 영속적 죽음</a:t>
            </a:r>
            <a:r>
              <a:rPr lang="en-US" altLang="ko-KR" sz="800" dirty="0"/>
              <a:t>(Perma-death)</a:t>
            </a:r>
            <a:r>
              <a:rPr lang="ko-KR" altLang="en-US" sz="800" dirty="0"/>
              <a:t>라 호칭한다</a:t>
            </a:r>
            <a:r>
              <a:rPr lang="en-US" altLang="ko-KR" sz="800" dirty="0"/>
              <a:t>.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랜덤 요소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대부분의 판정이 주사위 굴림을 하는 것처럼 난수 생성으로 이루어진다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흔히 </a:t>
            </a:r>
            <a:r>
              <a:rPr lang="en-US" altLang="ko-KR" sz="800" dirty="0"/>
              <a:t>‘</a:t>
            </a:r>
            <a:r>
              <a:rPr lang="ko-KR" altLang="en-US" sz="800" dirty="0"/>
              <a:t>절차적 레벨 생성</a:t>
            </a:r>
            <a:r>
              <a:rPr lang="en-US" altLang="ko-KR" sz="800" dirty="0"/>
              <a:t>’</a:t>
            </a:r>
            <a:r>
              <a:rPr lang="ko-KR" altLang="en-US" sz="800" dirty="0"/>
              <a:t>이라 부르는 시스템으로</a:t>
            </a:r>
            <a:r>
              <a:rPr lang="en-US" altLang="ko-KR" sz="800" dirty="0"/>
              <a:t>, </a:t>
            </a:r>
            <a:r>
              <a:rPr lang="ko-KR" altLang="en-US" sz="800" dirty="0"/>
              <a:t>던전 구조와 아이템</a:t>
            </a:r>
            <a:r>
              <a:rPr lang="en-US" altLang="ko-KR" sz="800" dirty="0"/>
              <a:t>, NPC </a:t>
            </a:r>
            <a:r>
              <a:rPr lang="ko-KR" altLang="en-US" sz="800" dirty="0"/>
              <a:t>등의 배치가 완전히 랜덤하게 이루어진다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그 과정에서 하나하나 플레이에도 많은 변수가 생긴다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극단적인 경우 운이 적절히 따라 쉽게 클리어 하는 경우도 있으며</a:t>
            </a:r>
            <a:r>
              <a:rPr lang="en-US" altLang="ko-KR" sz="800" dirty="0"/>
              <a:t>, </a:t>
            </a:r>
            <a:r>
              <a:rPr lang="ko-KR" altLang="en-US" sz="800" dirty="0"/>
              <a:t>반대로 운이 따라 주지 않아 얼마 못 가 허무하게 죽는 경우도 있다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당시에는 램 용량 등의 리소스를 아끼는 용도로 쓰인 면도 있었으나</a:t>
            </a:r>
            <a:r>
              <a:rPr lang="en-US" altLang="ko-KR" sz="800" dirty="0"/>
              <a:t>, </a:t>
            </a:r>
            <a:r>
              <a:rPr lang="ko-KR" altLang="en-US" sz="800" dirty="0"/>
              <a:t>위 영속적 죽음과 시너지가 매우 좋아 게임적으로 장점이 되었다</a:t>
            </a:r>
            <a:r>
              <a:rPr lang="en-US" altLang="ko-KR" sz="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턴제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게임 진행은 철저하게 </a:t>
            </a:r>
            <a:r>
              <a:rPr lang="ko-KR" altLang="en-US" sz="800" dirty="0" err="1"/>
              <a:t>턴제로</a:t>
            </a:r>
            <a:r>
              <a:rPr lang="ko-KR" altLang="en-US" sz="800" dirty="0"/>
              <a:t> 전개된다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플레이어가 커맨드를 입력하지 않으면 </a:t>
            </a:r>
            <a:r>
              <a:rPr lang="en-US" altLang="ko-KR" sz="800" dirty="0"/>
              <a:t>NPC</a:t>
            </a:r>
            <a:r>
              <a:rPr lang="ko-KR" altLang="en-US" sz="800" dirty="0"/>
              <a:t>나 구조물들의 활동이나 시간 경과도 일절 진행 되지 않는다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플레이어가 행동하는 순간해당 턴에 이루어지는 모든 활동과 시간 경과가 일관 진행된다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동시에 그 턴에 행동을 결정한 이후 도출된 결과는 돌이킬 수 없다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게임 진행의 지연을 통해 플레이어에게 무한한 전략 구상 시간을 제공하되</a:t>
            </a:r>
            <a:r>
              <a:rPr lang="en-US" altLang="ko-KR" sz="800" dirty="0"/>
              <a:t>, </a:t>
            </a:r>
            <a:r>
              <a:rPr lang="ko-KR" altLang="en-US" sz="800" dirty="0"/>
              <a:t>플레이어가 행동에 들어가면 적들에게도 똑같이 행동권이 주어진다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다만</a:t>
            </a:r>
            <a:r>
              <a:rPr lang="en-US" altLang="ko-KR" sz="800" dirty="0"/>
              <a:t>, </a:t>
            </a:r>
            <a:r>
              <a:rPr lang="ko-KR" altLang="en-US" sz="800" dirty="0" err="1"/>
              <a:t>턴체</a:t>
            </a:r>
            <a:r>
              <a:rPr lang="ko-KR" altLang="en-US" sz="800" dirty="0"/>
              <a:t> 자체는 당시 게임들의 시대적 한계에서 비롯되었다는 지적이 있다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로그나 </a:t>
            </a:r>
            <a:r>
              <a:rPr lang="ko-KR" altLang="en-US" sz="800" dirty="0" err="1"/>
              <a:t>넷핵</a:t>
            </a:r>
            <a:r>
              <a:rPr lang="ko-KR" altLang="en-US" sz="800" dirty="0"/>
              <a:t> 등이 나올 시대에는 </a:t>
            </a:r>
            <a:r>
              <a:rPr lang="ko-KR" altLang="en-US" sz="800" dirty="0" err="1"/>
              <a:t>턴제가</a:t>
            </a:r>
            <a:r>
              <a:rPr lang="ko-KR" altLang="en-US" sz="800" dirty="0"/>
              <a:t> 훨씬 당연한 시대였기 때문에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이것도 당시 </a:t>
            </a:r>
            <a:r>
              <a:rPr lang="en-US" altLang="ko-KR" sz="800" dirty="0"/>
              <a:t>PC</a:t>
            </a:r>
            <a:r>
              <a:rPr lang="ko-KR" altLang="en-US" sz="800" dirty="0"/>
              <a:t>의 성능에서 기인한 바가 크다</a:t>
            </a:r>
            <a:r>
              <a:rPr lang="en-US" altLang="ko-KR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2471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33314-40CD-4F3A-8E90-484DE95E91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/>
              <a:t>로그라이크</a:t>
            </a:r>
            <a:r>
              <a:rPr lang="ko-KR" altLang="en-US" dirty="0"/>
              <a:t> 게임들이 공유하는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82D26B-0337-4C28-8010-D863A1DE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8669"/>
            <a:ext cx="10515600" cy="567785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식별 요소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아이템의 경우 처음 획득 시 효과나 능력치</a:t>
            </a:r>
            <a:r>
              <a:rPr lang="en-US" altLang="ko-KR" sz="800" dirty="0"/>
              <a:t>, </a:t>
            </a:r>
            <a:r>
              <a:rPr lang="ko-KR" altLang="en-US" sz="800" dirty="0"/>
              <a:t>소모성 아이템의 경우에는 종류까지도 감춰져 있다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감별하거나 효과가 명시적으로 발동하기 전까지는 절대로 아이템의 기능을 알 수 없다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게다가 소모성 아이템은 색</a:t>
            </a:r>
            <a:r>
              <a:rPr lang="en-US" altLang="ko-KR" sz="800" dirty="0"/>
              <a:t>, </a:t>
            </a:r>
            <a:r>
              <a:rPr lang="ko-KR" altLang="en-US" sz="800" dirty="0"/>
              <a:t>모양</a:t>
            </a:r>
            <a:r>
              <a:rPr lang="en-US" altLang="ko-KR" sz="800" dirty="0"/>
              <a:t>, </a:t>
            </a:r>
            <a:r>
              <a:rPr lang="ko-KR" altLang="en-US" sz="800" dirty="0"/>
              <a:t>이름만으로 나타나는데</a:t>
            </a:r>
            <a:r>
              <a:rPr lang="en-US" altLang="ko-KR" sz="800" dirty="0"/>
              <a:t>,  </a:t>
            </a:r>
            <a:r>
              <a:rPr lang="ko-KR" altLang="en-US" sz="800" dirty="0"/>
              <a:t>그 색과 모양은 플레이할 때마다 랜덤이다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대표적인 예로 처음 플레이 했을 때 힐링 </a:t>
            </a:r>
            <a:r>
              <a:rPr lang="ko-KR" altLang="en-US" sz="800" dirty="0" err="1"/>
              <a:t>포션은</a:t>
            </a:r>
            <a:r>
              <a:rPr lang="ko-KR" altLang="en-US" sz="800" dirty="0"/>
              <a:t> 빨강 이었다 해도 이후 플레이에서 동일하게 빨강일 확률이 없다</a:t>
            </a:r>
            <a:r>
              <a:rPr lang="en-US" altLang="ko-KR" sz="800" dirty="0"/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식별 요소를 보조하는 개념으로 축복</a:t>
            </a:r>
            <a:r>
              <a:rPr lang="en-US" altLang="ko-KR" sz="800" dirty="0"/>
              <a:t>/</a:t>
            </a:r>
            <a:r>
              <a:rPr lang="ko-KR" altLang="en-US" sz="800" dirty="0"/>
              <a:t>저주</a:t>
            </a:r>
            <a:r>
              <a:rPr lang="en-US" altLang="ko-KR" sz="800" dirty="0"/>
              <a:t>/</a:t>
            </a:r>
            <a:r>
              <a:rPr lang="ko-KR" altLang="en-US" sz="800" dirty="0"/>
              <a:t>강화 시스템이 있다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저주 받은 아이템을 식별하지 않고 사용시 좋은 효과를 주는 아이템이었다 해도 강한 페널티가 주어지며</a:t>
            </a:r>
            <a:r>
              <a:rPr lang="en-US" altLang="ko-KR" sz="800" dirty="0"/>
              <a:t>, </a:t>
            </a:r>
            <a:r>
              <a:rPr lang="ko-KR" altLang="en-US" sz="800" dirty="0"/>
              <a:t>식별을 충실하게 할 시 비슷한 종류의 아이템이라 해도 좀 더 효율적이고</a:t>
            </a:r>
            <a:r>
              <a:rPr lang="en-US" altLang="ko-KR" sz="800" dirty="0"/>
              <a:t> </a:t>
            </a:r>
            <a:r>
              <a:rPr lang="ko-KR" altLang="en-US" sz="800" dirty="0"/>
              <a:t>강력한 아이템을 구분해서 사용할 수 있다</a:t>
            </a:r>
            <a:r>
              <a:rPr lang="en-US" altLang="ko-KR" sz="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자원 관리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만복도 개념이 있다</a:t>
            </a:r>
            <a:r>
              <a:rPr lang="en-US" altLang="ko-KR" sz="800" dirty="0"/>
              <a:t>. </a:t>
            </a:r>
            <a:r>
              <a:rPr lang="ko-KR" altLang="en-US" sz="800" dirty="0"/>
              <a:t>안 먹으면 굶어 죽음</a:t>
            </a:r>
            <a:endParaRPr lang="en-US" altLang="ko-KR" sz="800" dirty="0"/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던전 한 곳에 머물러 레벨을 올리는 행위를 방지한다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식량을 안정적으로 보급받기 위해 끊임없이 가본적 없는 영역으로 이동하게끔 유도하는 시스템이다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43626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BD479-7EEC-4753-814B-D1E9BD1AD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베를린 해석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F3ECE5-04DC-4147-96CC-AB69242BB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5" y="1080132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050" dirty="0"/>
              <a:t>2008</a:t>
            </a:r>
            <a:r>
              <a:rPr lang="ko-KR" altLang="en-US" sz="1050" dirty="0"/>
              <a:t>년 독일 베를린에서 열린 </a:t>
            </a:r>
            <a:r>
              <a:rPr lang="en-US" altLang="ko-KR" sz="1050" dirty="0"/>
              <a:t>Roguelike Development Conference 2008</a:t>
            </a:r>
            <a:r>
              <a:rPr lang="ko-KR" altLang="en-US" sz="1050" dirty="0"/>
              <a:t>에서 </a:t>
            </a:r>
            <a:r>
              <a:rPr lang="ko-KR" altLang="en-US" sz="1050" dirty="0" err="1"/>
              <a:t>로그라이크</a:t>
            </a:r>
            <a:r>
              <a:rPr lang="ko-KR" altLang="en-US" sz="1050" dirty="0"/>
              <a:t> 개발자들은 </a:t>
            </a:r>
            <a:r>
              <a:rPr lang="ko-KR" altLang="en-US" sz="1050" dirty="0" err="1"/>
              <a:t>로그라이크</a:t>
            </a:r>
            <a:r>
              <a:rPr lang="ko-KR" altLang="en-US" sz="1050" dirty="0"/>
              <a:t> 게임에 필수적인 요소들을 목록으로 정리했다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이것을 베를린 해석</a:t>
            </a:r>
            <a:r>
              <a:rPr lang="en-US" altLang="ko-KR" sz="1050" dirty="0"/>
              <a:t>(Berlin Interpretation)</a:t>
            </a:r>
            <a:r>
              <a:rPr lang="ko-KR" altLang="en-US" sz="1050" dirty="0"/>
              <a:t>이라는 이름으로 발표되었다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Roguelike</a:t>
            </a:r>
            <a:r>
              <a:rPr lang="ko-KR" altLang="en-US" sz="1050" dirty="0"/>
              <a:t> </a:t>
            </a:r>
            <a:r>
              <a:rPr lang="en-US" altLang="ko-KR" sz="1050" dirty="0"/>
              <a:t>Conference </a:t>
            </a:r>
            <a:r>
              <a:rPr lang="ko-KR" altLang="en-US" sz="1050" dirty="0"/>
              <a:t>라는 이름으로 계속해서 개최되고 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‘</a:t>
            </a:r>
            <a:r>
              <a:rPr lang="ko-KR" altLang="en-US" sz="1050" dirty="0"/>
              <a:t>로그 </a:t>
            </a:r>
            <a:r>
              <a:rPr lang="ko-KR" altLang="en-US" sz="1050" dirty="0" err="1"/>
              <a:t>라이크</a:t>
            </a:r>
            <a:r>
              <a:rPr lang="en-US" altLang="ko-KR" sz="1050" dirty="0"/>
              <a:t>’</a:t>
            </a:r>
            <a:r>
              <a:rPr lang="ko-KR" altLang="en-US" sz="1050" dirty="0"/>
              <a:t>란 하나의 장르로서</a:t>
            </a:r>
            <a:r>
              <a:rPr lang="en-US" altLang="ko-KR" sz="1050" dirty="0"/>
              <a:t>, </a:t>
            </a:r>
            <a:r>
              <a:rPr lang="ko-KR" altLang="en-US" sz="1050" dirty="0"/>
              <a:t>단지 </a:t>
            </a:r>
            <a:r>
              <a:rPr lang="en-US" altLang="ko-KR" sz="1050" dirty="0"/>
              <a:t>‘</a:t>
            </a:r>
            <a:r>
              <a:rPr lang="ko-KR" altLang="en-US" sz="1050" dirty="0"/>
              <a:t>로그 비슷한 것</a:t>
            </a:r>
            <a:r>
              <a:rPr lang="en-US" altLang="ko-KR" sz="1050" dirty="0"/>
              <a:t>‘</a:t>
            </a:r>
            <a:r>
              <a:rPr lang="ko-KR" altLang="en-US" sz="1050" dirty="0"/>
              <a:t>만이 아니다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ADOM, </a:t>
            </a:r>
            <a:r>
              <a:rPr lang="en-US" altLang="ko-KR" sz="1050" dirty="0" err="1"/>
              <a:t>Angband</a:t>
            </a:r>
            <a:r>
              <a:rPr lang="en-US" altLang="ko-KR" sz="1050" dirty="0"/>
              <a:t>, Crawl, </a:t>
            </a:r>
            <a:r>
              <a:rPr lang="en-US" altLang="ko-KR" sz="1050" dirty="0" err="1"/>
              <a:t>Nethack</a:t>
            </a:r>
            <a:r>
              <a:rPr lang="en-US" altLang="ko-KR" sz="1050" dirty="0"/>
              <a:t>, Rouge</a:t>
            </a:r>
            <a:r>
              <a:rPr lang="ko-KR" altLang="en-US" sz="1050" dirty="0"/>
              <a:t>을 예로 로그 </a:t>
            </a:r>
            <a:r>
              <a:rPr lang="ko-KR" altLang="en-US" sz="1050" dirty="0" err="1"/>
              <a:t>라이크</a:t>
            </a:r>
            <a:r>
              <a:rPr lang="ko-KR" altLang="en-US" sz="1050" dirty="0"/>
              <a:t> 게임이 가지는 특징을 목록화 한다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아래 목록들은 어떤 게임이 로그 </a:t>
            </a:r>
            <a:r>
              <a:rPr lang="ko-KR" altLang="en-US" sz="1050" dirty="0" err="1"/>
              <a:t>라이크</a:t>
            </a:r>
            <a:r>
              <a:rPr lang="ko-KR" altLang="en-US" sz="1050" dirty="0"/>
              <a:t> 인지 결정하는 데 사용할 수 있다</a:t>
            </a:r>
            <a:r>
              <a:rPr lang="en-US" altLang="ko-KR" sz="105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어느 요소가 누락되었다고 해서 특성 게임이 로그 </a:t>
            </a:r>
            <a:r>
              <a:rPr lang="ko-KR" altLang="en-US" sz="1050" dirty="0" err="1"/>
              <a:t>라이크가</a:t>
            </a:r>
            <a:r>
              <a:rPr lang="ko-KR" altLang="en-US" sz="1050" dirty="0"/>
              <a:t> 아니라는 의미는 아니다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마찬가지로</a:t>
            </a:r>
            <a:r>
              <a:rPr lang="en-US" altLang="ko-KR" sz="1050" dirty="0"/>
              <a:t>, </a:t>
            </a:r>
            <a:r>
              <a:rPr lang="ko-KR" altLang="en-US" sz="1050" dirty="0"/>
              <a:t>몇 가지 요소를 갖고 있다고 해서 특정 게임이 로그 </a:t>
            </a:r>
            <a:r>
              <a:rPr lang="ko-KR" altLang="en-US" sz="1050" dirty="0" err="1"/>
              <a:t>라이크</a:t>
            </a:r>
            <a:r>
              <a:rPr lang="ko-KR" altLang="en-US" sz="1050" dirty="0"/>
              <a:t> 라는 의미는 아니다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 정의를 만드는 목적은 로그 </a:t>
            </a:r>
            <a:r>
              <a:rPr lang="ko-KR" altLang="en-US" sz="1050" dirty="0" err="1"/>
              <a:t>라이크</a:t>
            </a:r>
            <a:r>
              <a:rPr lang="ko-KR" altLang="en-US" sz="1050" dirty="0"/>
              <a:t> 커뮤니티가 자신들이 배우고 익히는 것을 더 잘 이해할 수 있도록 돕기 위해서 이다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개발자나 게임에 어떤 제약을 가하려고 하는 것은 아니다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/>
          </a:p>
          <a:p>
            <a:pPr>
              <a:lnSpc>
                <a:spcPct val="150000"/>
              </a:lnSpc>
            </a:pPr>
            <a:endParaRPr lang="ko-KR" altLang="en-US" sz="105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63D13E-01D5-4679-B673-BC0A8304D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5216526"/>
            <a:ext cx="6648450" cy="440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769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DE7B9-0174-468C-86D8-280F99AE76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701D7D-E500-479E-8BF5-B043C348D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높은 가치 요소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절차적 환경 생성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영속적 죽음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턴 기반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칸 기반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비 </a:t>
            </a:r>
            <a:r>
              <a:rPr lang="ko-KR" altLang="en-US" sz="1400" dirty="0" err="1"/>
              <a:t>모달</a:t>
            </a:r>
            <a:r>
              <a:rPr lang="ko-KR" altLang="en-US" sz="1400" dirty="0"/>
              <a:t> 형식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복잡성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자원 관리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핵 앤 슬래시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탐험과 발견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88522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BBAAF-65C2-4D52-A6AC-A61BE58387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D153BD-502A-4FA6-928F-9C6AA2EED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400" dirty="0"/>
              <a:t>낮은 가치 요소</a:t>
            </a:r>
            <a:endParaRPr lang="en-US" altLang="ko-KR" sz="1400" dirty="0"/>
          </a:p>
          <a:p>
            <a:pPr lvl="1"/>
            <a:r>
              <a:rPr lang="ko-KR" altLang="en-US" sz="1200" dirty="0"/>
              <a:t>싱글 플레이어 캐릭터</a:t>
            </a:r>
            <a:endParaRPr lang="en-US" altLang="ko-KR" sz="1200" dirty="0"/>
          </a:p>
          <a:p>
            <a:pPr lvl="1"/>
            <a:r>
              <a:rPr lang="ko-KR" altLang="en-US" sz="1200" dirty="0"/>
              <a:t>몬스터와 플레이어가 비슷함</a:t>
            </a:r>
            <a:endParaRPr lang="en-US" altLang="ko-KR" sz="1200" dirty="0"/>
          </a:p>
          <a:p>
            <a:pPr lvl="1"/>
            <a:r>
              <a:rPr lang="ko-KR" altLang="en-US" sz="1200" dirty="0"/>
              <a:t>전술적 도전</a:t>
            </a:r>
            <a:endParaRPr lang="en-US" altLang="ko-KR" sz="1200" dirty="0"/>
          </a:p>
          <a:p>
            <a:pPr lvl="1"/>
            <a:r>
              <a:rPr lang="ko-KR" altLang="en-US" sz="1200" dirty="0"/>
              <a:t>던전</a:t>
            </a:r>
            <a:endParaRPr lang="en-US" altLang="ko-KR" sz="1200" dirty="0"/>
          </a:p>
          <a:p>
            <a:pPr lvl="1"/>
            <a:r>
              <a:rPr lang="ko-KR" altLang="en-US" sz="1200" dirty="0"/>
              <a:t>숫자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35745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B1F6F8F-1851-4602-939B-0524323D42AB}"/>
              </a:ext>
            </a:extLst>
          </p:cNvPr>
          <p:cNvSpPr/>
          <p:nvPr/>
        </p:nvSpPr>
        <p:spPr>
          <a:xfrm>
            <a:off x="5215146" y="2471758"/>
            <a:ext cx="6138653" cy="4124139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7DC2A85-8FDB-4393-80B4-89F50FFD953A}"/>
              </a:ext>
            </a:extLst>
          </p:cNvPr>
          <p:cNvSpPr/>
          <p:nvPr/>
        </p:nvSpPr>
        <p:spPr>
          <a:xfrm>
            <a:off x="706558" y="847408"/>
            <a:ext cx="4284541" cy="5748490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EE3F8F-7B8C-4E8A-95D3-4482EA0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문서에서 들어가기 전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EF02F08-E27F-4DF1-9503-64C0EC20491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01733408"/>
              </p:ext>
            </p:extLst>
          </p:nvPr>
        </p:nvGraphicFramePr>
        <p:xfrm>
          <a:off x="5215146" y="2471758"/>
          <a:ext cx="6138653" cy="4124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8653">
                  <a:extLst>
                    <a:ext uri="{9D8B030D-6E8A-4147-A177-3AD203B41FA5}">
                      <a16:colId xmlns:a16="http://schemas.microsoft.com/office/drawing/2014/main" val="3388551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322466"/>
                  </a:ext>
                </a:extLst>
              </a:tr>
              <a:tr h="3665987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(ROGUE-Like)</a:t>
                      </a:r>
                      <a:r>
                        <a:rPr lang="ko-KR" altLang="en-US" sz="1600" b="1" dirty="0"/>
                        <a:t>가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무엇</a:t>
                      </a:r>
                      <a:r>
                        <a:rPr lang="ko-KR" altLang="en-US" sz="1600" b="1" dirty="0"/>
                        <a:t>인지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177800" indent="-177800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(ROGUE-Like)</a:t>
                      </a:r>
                      <a:r>
                        <a:rPr lang="ko-KR" altLang="en-US" sz="1600" b="1" dirty="0"/>
                        <a:t>의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특징</a:t>
                      </a:r>
                      <a:r>
                        <a:rPr lang="ko-KR" altLang="en-US" sz="1600" b="1" dirty="0"/>
                        <a:t>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177800" indent="-177800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(ROGUE-Like) </a:t>
                      </a:r>
                      <a:r>
                        <a:rPr lang="ko-KR" altLang="en-US" sz="1600" b="1" dirty="0"/>
                        <a:t>요소를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활용한 게임</a:t>
                      </a:r>
                      <a:r>
                        <a:rPr lang="ko-KR" altLang="en-US" sz="1600" b="1" dirty="0"/>
                        <a:t>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177800" indent="-177800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유저가 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(ROGUE-Like)</a:t>
                      </a:r>
                      <a:r>
                        <a:rPr lang="ko-KR" altLang="en-US" sz="1600" b="1" dirty="0"/>
                        <a:t>장르에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빠져드는 이유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177800" indent="-177800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앞으로 로그</a:t>
                      </a:r>
                      <a:r>
                        <a:rPr lang="en-US" altLang="ko-KR" sz="1600" b="1" dirty="0">
                          <a:solidFill>
                            <a:srgbClr val="7030A0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rgbClr val="7030A0"/>
                          </a:solidFill>
                        </a:rPr>
                        <a:t>라이크</a:t>
                      </a:r>
                      <a:r>
                        <a:rPr lang="en-US" altLang="ko-KR" sz="1600" b="1" dirty="0">
                          <a:solidFill>
                            <a:srgbClr val="7030A0"/>
                          </a:solidFill>
                        </a:rPr>
                        <a:t>(ROGUE-Like)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장르는</a:t>
                      </a:r>
                      <a:r>
                        <a:rPr lang="en-US" altLang="ko-KR" sz="1600" b="1" dirty="0"/>
                        <a:t>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352465"/>
                  </a:ext>
                </a:extLst>
              </a:tr>
            </a:tbl>
          </a:graphicData>
        </a:graphic>
      </p:graphicFrame>
      <p:pic>
        <p:nvPicPr>
          <p:cNvPr id="4" name="Picture 6" descr="Roguelike Development Conference에 대한 이미지 검색결과">
            <a:extLst>
              <a:ext uri="{FF2B5EF4-FFF2-40B4-BE49-F238E27FC236}">
                <a16:creationId xmlns:a16="http://schemas.microsoft.com/office/drawing/2014/main" id="{72633EC8-78FA-43FB-88EF-B6AB3BCD3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16"/>
          <a:stretch/>
        </p:blipFill>
        <p:spPr bwMode="auto">
          <a:xfrm>
            <a:off x="1100302" y="4751305"/>
            <a:ext cx="3497053" cy="17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980년 게임 로그에 대한 이미지 검색결과">
            <a:extLst>
              <a:ext uri="{FF2B5EF4-FFF2-40B4-BE49-F238E27FC236}">
                <a16:creationId xmlns:a16="http://schemas.microsoft.com/office/drawing/2014/main" id="{00525F32-BFCE-4694-B3E8-6B43A70EF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16" y="949755"/>
            <a:ext cx="3494624" cy="162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ncient domains of mystery에 대한 이미지 검색결과">
            <a:extLst>
              <a:ext uri="{FF2B5EF4-FFF2-40B4-BE49-F238E27FC236}">
                <a16:creationId xmlns:a16="http://schemas.microsoft.com/office/drawing/2014/main" id="{099AFA81-A2DA-4E18-8A00-6EB1D84F1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3" y="2672337"/>
            <a:ext cx="3497131" cy="197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9486E0-4A9E-4792-A55F-B6441B0BD171}"/>
              </a:ext>
            </a:extLst>
          </p:cNvPr>
          <p:cNvSpPr/>
          <p:nvPr/>
        </p:nvSpPr>
        <p:spPr>
          <a:xfrm>
            <a:off x="5215146" y="847408"/>
            <a:ext cx="6138653" cy="152323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402CB4E0-9C36-44AF-9064-6CCB175C5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876766"/>
              </p:ext>
            </p:extLst>
          </p:nvPr>
        </p:nvGraphicFramePr>
        <p:xfrm>
          <a:off x="5215146" y="847408"/>
          <a:ext cx="6138653" cy="1523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8653">
                  <a:extLst>
                    <a:ext uri="{9D8B030D-6E8A-4147-A177-3AD203B41FA5}">
                      <a16:colId xmlns:a16="http://schemas.microsoft.com/office/drawing/2014/main" val="409347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문서 작성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17035"/>
                  </a:ext>
                </a:extLst>
              </a:tr>
              <a:tr h="1105852"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장르에 대한 확실한 구분이 필요했다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특징을 이해하고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향후 기획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개발에 활용한다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재미요소를 이해하고 발전시킬 수 있는 방법을 구상한다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46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698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8D72A7-4AB9-42DE-BC26-A33C355661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랜덤 생성에 대한 오해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A0C040-F001-4153-A644-6906B18CE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73150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55FA86C-B951-4364-96E8-61E530B6F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영속적 죽음이 플레이어 에게 주는 영향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게임이 재미 있는 이유</a:t>
            </a:r>
          </a:p>
        </p:txBody>
      </p:sp>
    </p:spTree>
    <p:extLst>
      <p:ext uri="{BB962C8B-B14F-4D97-AF65-F5344CB8AC3E}">
        <p14:creationId xmlns:p14="http://schemas.microsoft.com/office/powerpoint/2010/main" val="22043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C063A-7C5B-4A0D-B3F3-47C8C76B5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5ACA20-9F72-491D-B78A-F7F7910DAC45}"/>
              </a:ext>
            </a:extLst>
          </p:cNvPr>
          <p:cNvSpPr/>
          <p:nvPr/>
        </p:nvSpPr>
        <p:spPr>
          <a:xfrm>
            <a:off x="485794" y="772779"/>
            <a:ext cx="11228877" cy="5653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높은 가치요소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BF90A3-BAC7-4D5B-9067-187A1C6575B2}"/>
              </a:ext>
            </a:extLst>
          </p:cNvPr>
          <p:cNvSpPr/>
          <p:nvPr/>
        </p:nvSpPr>
        <p:spPr>
          <a:xfrm>
            <a:off x="-2132913" y="3142231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랜덤 환경 생성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4BA8D6-2DFA-4C1F-A48B-C7BAADC26494}"/>
              </a:ext>
            </a:extLst>
          </p:cNvPr>
          <p:cNvSpPr/>
          <p:nvPr/>
        </p:nvSpPr>
        <p:spPr>
          <a:xfrm>
            <a:off x="-2132913" y="3734594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영속적 죽음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258916-BD9F-49E9-AA25-6171E41C2CC9}"/>
              </a:ext>
            </a:extLst>
          </p:cNvPr>
          <p:cNvSpPr/>
          <p:nvPr/>
        </p:nvSpPr>
        <p:spPr>
          <a:xfrm>
            <a:off x="-2132913" y="4326957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그리드 기반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AEF267-CC03-433C-B7C4-1AF527C8D4FC}"/>
              </a:ext>
            </a:extLst>
          </p:cNvPr>
          <p:cNvSpPr/>
          <p:nvPr/>
        </p:nvSpPr>
        <p:spPr>
          <a:xfrm>
            <a:off x="-2132913" y="4919320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비 </a:t>
            </a:r>
            <a:r>
              <a:rPr lang="ko-KR" altLang="en-US" sz="1200" b="1" dirty="0" err="1">
                <a:solidFill>
                  <a:schemeClr val="tx1"/>
                </a:solidFill>
              </a:rPr>
              <a:t>모달</a:t>
            </a:r>
            <a:r>
              <a:rPr lang="ko-KR" altLang="en-US" sz="1200" b="1" dirty="0">
                <a:solidFill>
                  <a:schemeClr val="tx1"/>
                </a:solidFill>
              </a:rPr>
              <a:t> 형식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4D3695-0159-49CC-9DF2-F132CF13D3E0}"/>
              </a:ext>
            </a:extLst>
          </p:cNvPr>
          <p:cNvSpPr/>
          <p:nvPr/>
        </p:nvSpPr>
        <p:spPr>
          <a:xfrm>
            <a:off x="-2132913" y="5511683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복잡성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68AC1B-4EE4-4DF4-B4D7-84C1AE833CEA}"/>
              </a:ext>
            </a:extLst>
          </p:cNvPr>
          <p:cNvSpPr/>
          <p:nvPr/>
        </p:nvSpPr>
        <p:spPr>
          <a:xfrm>
            <a:off x="-2132913" y="772779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자원관리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516576-DBE9-4C60-B7CA-9AFD19AA72A9}"/>
              </a:ext>
            </a:extLst>
          </p:cNvPr>
          <p:cNvSpPr/>
          <p:nvPr/>
        </p:nvSpPr>
        <p:spPr>
          <a:xfrm>
            <a:off x="-2132913" y="1365142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핵 앤 슬래시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9C553E-9807-498E-886C-A8CD8C82BC79}"/>
              </a:ext>
            </a:extLst>
          </p:cNvPr>
          <p:cNvSpPr/>
          <p:nvPr/>
        </p:nvSpPr>
        <p:spPr>
          <a:xfrm>
            <a:off x="-2132913" y="1957505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탐험과 발견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1D2450-0C6C-48D1-BAA4-CC8A51DC7BFD}"/>
              </a:ext>
            </a:extLst>
          </p:cNvPr>
          <p:cNvSpPr/>
          <p:nvPr/>
        </p:nvSpPr>
        <p:spPr>
          <a:xfrm>
            <a:off x="-2132913" y="2549868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턴 기반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CE31EA2-3838-43CA-8092-C62B92788577}"/>
              </a:ext>
            </a:extLst>
          </p:cNvPr>
          <p:cNvSpPr/>
          <p:nvPr/>
        </p:nvSpPr>
        <p:spPr>
          <a:xfrm>
            <a:off x="-3763297" y="7634597"/>
            <a:ext cx="10530582" cy="1686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오늘날의 다른 게임들과 다른 점이 많다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의 경우 다양한 의견이 많이 나오고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왜냐하면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가 나올 당시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사양 한계로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을 사용한 것을 너무 일반화 해서 정리한 것이 아니냐는 의견이다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핵심적인 부분은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높은 가치요소</a:t>
            </a:r>
            <a:r>
              <a:rPr lang="en-US" altLang="ko-KR" sz="1000" dirty="0">
                <a:solidFill>
                  <a:schemeClr val="tx1"/>
                </a:solidFill>
              </a:rPr>
              <a:t>’ </a:t>
            </a:r>
            <a:r>
              <a:rPr lang="ko-KR" altLang="en-US" sz="1000" dirty="0">
                <a:solidFill>
                  <a:schemeClr val="tx1"/>
                </a:solidFill>
              </a:rPr>
              <a:t>부분으로 위 요소들을 기반으로 만들어진 게임을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라고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graphicFrame>
        <p:nvGraphicFramePr>
          <p:cNvPr id="103" name="표 103">
            <a:extLst>
              <a:ext uri="{FF2B5EF4-FFF2-40B4-BE49-F238E27FC236}">
                <a16:creationId xmlns:a16="http://schemas.microsoft.com/office/drawing/2014/main" id="{B9555802-27C4-4264-A33F-DE677DC50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049770"/>
              </p:ext>
            </p:extLst>
          </p:nvPr>
        </p:nvGraphicFramePr>
        <p:xfrm>
          <a:off x="477328" y="772779"/>
          <a:ext cx="11228877" cy="4223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872">
                  <a:extLst>
                    <a:ext uri="{9D8B030D-6E8A-4147-A177-3AD203B41FA5}">
                      <a16:colId xmlns:a16="http://schemas.microsoft.com/office/drawing/2014/main" val="1018679590"/>
                    </a:ext>
                  </a:extLst>
                </a:gridCol>
                <a:gridCol w="5092700">
                  <a:extLst>
                    <a:ext uri="{9D8B030D-6E8A-4147-A177-3AD203B41FA5}">
                      <a16:colId xmlns:a16="http://schemas.microsoft.com/office/drawing/2014/main" val="50583922"/>
                    </a:ext>
                  </a:extLst>
                </a:gridCol>
                <a:gridCol w="4886305">
                  <a:extLst>
                    <a:ext uri="{9D8B030D-6E8A-4147-A177-3AD203B41FA5}">
                      <a16:colId xmlns:a16="http://schemas.microsoft.com/office/drawing/2014/main" val="34340662"/>
                    </a:ext>
                  </a:extLst>
                </a:gridCol>
              </a:tblGrid>
              <a:tr h="56539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높은 가치 요소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448388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영속적 죽음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8900" lvl="0" indent="-88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플레이어는 처음 게임을 시작해서 클리어할 확률이 매우 낮다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88900" lvl="0" indent="-88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사망 시 제일 낮은 레벨로 돌아가며 처음부터 다시 게임을 진행해야 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88900" lvl="0" indent="-88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게임을 저장할 수 있지만 데이터를 불러오면 삭제된다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88900" lvl="0" indent="-88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무작위 요소는 영속적 죽음의 고통보다 즐거움을 줄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115057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랜덤 맵 생성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8900" lvl="0" indent="-88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게임의 세계는 리플레이 가치를 높이기 위해 무작위로 생성된다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88900" lvl="0" indent="-88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아이템의 외관이나 배치는 무작위이다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88900" lvl="0" indent="-88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몬스터의 외관은 고정되어 있지만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배치는 무작위 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88900" lvl="0" indent="-88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고정된 요소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플롯이나 퍼즐이나 장소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는 무작위 성에서 제외한다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0186987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그리드 기반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8900" lvl="0" indent="-88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던전이 타일 단위로 이루어 져 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88900" lvl="0" indent="-88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몬스터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플레이어 캐릭터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등 크기에 상관 없이 한 칸을 차지 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8092594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비 </a:t>
                      </a:r>
                      <a:r>
                        <a:rPr lang="ko-KR" altLang="en-US" sz="1400" dirty="0" err="1"/>
                        <a:t>모달</a:t>
                      </a:r>
                      <a:r>
                        <a:rPr lang="ko-KR" altLang="en-US" sz="1400" dirty="0"/>
                        <a:t> 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이동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전투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기타 행동들은 같은 방식으로 조작 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모든 행동은 이 게임의 어느 </a:t>
                      </a:r>
                      <a:r>
                        <a:rPr lang="ko-KR" altLang="en-US" sz="1000" dirty="0" err="1"/>
                        <a:t>지점에서든</a:t>
                      </a:r>
                      <a:r>
                        <a:rPr lang="ko-KR" altLang="en-US" sz="1000" dirty="0"/>
                        <a:t> 사용 가능하다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591553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복잡성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목표를 달성하는데 여러 방식을 사용할 수 있도록 복잡해야 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아이템과 몬스터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아이템과 아이템 사이 상호작용을 만든다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1574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1724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C063A-7C5B-4A0D-B3F3-47C8C76B5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5ACA20-9F72-491D-B78A-F7F7910DAC45}"/>
              </a:ext>
            </a:extLst>
          </p:cNvPr>
          <p:cNvSpPr/>
          <p:nvPr/>
        </p:nvSpPr>
        <p:spPr>
          <a:xfrm>
            <a:off x="485794" y="772779"/>
            <a:ext cx="11228877" cy="5653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높은 가치요소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BF90A3-BAC7-4D5B-9067-187A1C6575B2}"/>
              </a:ext>
            </a:extLst>
          </p:cNvPr>
          <p:cNvSpPr/>
          <p:nvPr/>
        </p:nvSpPr>
        <p:spPr>
          <a:xfrm>
            <a:off x="-2132913" y="3142231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랜덤 환경 생성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4BA8D6-2DFA-4C1F-A48B-C7BAADC26494}"/>
              </a:ext>
            </a:extLst>
          </p:cNvPr>
          <p:cNvSpPr/>
          <p:nvPr/>
        </p:nvSpPr>
        <p:spPr>
          <a:xfrm>
            <a:off x="-2132913" y="3734594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영속적 죽음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258916-BD9F-49E9-AA25-6171E41C2CC9}"/>
              </a:ext>
            </a:extLst>
          </p:cNvPr>
          <p:cNvSpPr/>
          <p:nvPr/>
        </p:nvSpPr>
        <p:spPr>
          <a:xfrm>
            <a:off x="-2132913" y="4326957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그리드 기반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AEF267-CC03-433C-B7C4-1AF527C8D4FC}"/>
              </a:ext>
            </a:extLst>
          </p:cNvPr>
          <p:cNvSpPr/>
          <p:nvPr/>
        </p:nvSpPr>
        <p:spPr>
          <a:xfrm>
            <a:off x="-2132913" y="4919320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비 </a:t>
            </a:r>
            <a:r>
              <a:rPr lang="ko-KR" altLang="en-US" sz="1200" b="1" dirty="0" err="1">
                <a:solidFill>
                  <a:schemeClr val="tx1"/>
                </a:solidFill>
              </a:rPr>
              <a:t>모달</a:t>
            </a:r>
            <a:r>
              <a:rPr lang="ko-KR" altLang="en-US" sz="1200" b="1" dirty="0">
                <a:solidFill>
                  <a:schemeClr val="tx1"/>
                </a:solidFill>
              </a:rPr>
              <a:t> 형식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4D3695-0159-49CC-9DF2-F132CF13D3E0}"/>
              </a:ext>
            </a:extLst>
          </p:cNvPr>
          <p:cNvSpPr/>
          <p:nvPr/>
        </p:nvSpPr>
        <p:spPr>
          <a:xfrm>
            <a:off x="-2132913" y="5511683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복잡성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68AC1B-4EE4-4DF4-B4D7-84C1AE833CEA}"/>
              </a:ext>
            </a:extLst>
          </p:cNvPr>
          <p:cNvSpPr/>
          <p:nvPr/>
        </p:nvSpPr>
        <p:spPr>
          <a:xfrm>
            <a:off x="-2132913" y="772779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자원관리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516576-DBE9-4C60-B7CA-9AFD19AA72A9}"/>
              </a:ext>
            </a:extLst>
          </p:cNvPr>
          <p:cNvSpPr/>
          <p:nvPr/>
        </p:nvSpPr>
        <p:spPr>
          <a:xfrm>
            <a:off x="-2132913" y="1365142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핵 앤 슬래시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9C553E-9807-498E-886C-A8CD8C82BC79}"/>
              </a:ext>
            </a:extLst>
          </p:cNvPr>
          <p:cNvSpPr/>
          <p:nvPr/>
        </p:nvSpPr>
        <p:spPr>
          <a:xfrm>
            <a:off x="-2132913" y="1957505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탐험과 발견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1D2450-0C6C-48D1-BAA4-CC8A51DC7BFD}"/>
              </a:ext>
            </a:extLst>
          </p:cNvPr>
          <p:cNvSpPr/>
          <p:nvPr/>
        </p:nvSpPr>
        <p:spPr>
          <a:xfrm>
            <a:off x="-2132913" y="2549868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턴 기반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CE31EA2-3838-43CA-8092-C62B92788577}"/>
              </a:ext>
            </a:extLst>
          </p:cNvPr>
          <p:cNvSpPr/>
          <p:nvPr/>
        </p:nvSpPr>
        <p:spPr>
          <a:xfrm>
            <a:off x="-3763297" y="7634597"/>
            <a:ext cx="10530582" cy="1686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오늘날의 다른 게임들과 다른 점이 많다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의 경우 다양한 의견이 많이 나오고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왜냐하면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가 나올 당시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사양 한계로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을 사용한 것을 너무 일반화 해서 정리한 것이 아니냐는 의견이다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핵심적인 부분은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높은 가치요소</a:t>
            </a:r>
            <a:r>
              <a:rPr lang="en-US" altLang="ko-KR" sz="1000" dirty="0">
                <a:solidFill>
                  <a:schemeClr val="tx1"/>
                </a:solidFill>
              </a:rPr>
              <a:t>’ </a:t>
            </a:r>
            <a:r>
              <a:rPr lang="ko-KR" altLang="en-US" sz="1000" dirty="0">
                <a:solidFill>
                  <a:schemeClr val="tx1"/>
                </a:solidFill>
              </a:rPr>
              <a:t>부분으로 위 요소들을 기반으로 만들어진 게임을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라고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graphicFrame>
        <p:nvGraphicFramePr>
          <p:cNvPr id="103" name="표 103">
            <a:extLst>
              <a:ext uri="{FF2B5EF4-FFF2-40B4-BE49-F238E27FC236}">
                <a16:creationId xmlns:a16="http://schemas.microsoft.com/office/drawing/2014/main" id="{B9555802-27C4-4264-A33F-DE677DC50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032705"/>
              </p:ext>
            </p:extLst>
          </p:nvPr>
        </p:nvGraphicFramePr>
        <p:xfrm>
          <a:off x="477328" y="772779"/>
          <a:ext cx="11228877" cy="2826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272">
                  <a:extLst>
                    <a:ext uri="{9D8B030D-6E8A-4147-A177-3AD203B41FA5}">
                      <a16:colId xmlns:a16="http://schemas.microsoft.com/office/drawing/2014/main" val="1018679590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50583922"/>
                    </a:ext>
                  </a:extLst>
                </a:gridCol>
                <a:gridCol w="4365605">
                  <a:extLst>
                    <a:ext uri="{9D8B030D-6E8A-4147-A177-3AD203B41FA5}">
                      <a16:colId xmlns:a16="http://schemas.microsoft.com/office/drawing/2014/main" val="34340662"/>
                    </a:ext>
                  </a:extLst>
                </a:gridCol>
              </a:tblGrid>
              <a:tr h="56539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높은 가치 요소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448388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자원관리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/>
                        <a:t>제한된 자원들을 관리하고 획득한 자원들의 사용법을 정해야 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9466128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핵 앤 슬래시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게임에 많은 요소들이 존재할 수 있지만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많은 몬스터를 죽이는 것이 </a:t>
                      </a:r>
                      <a:r>
                        <a:rPr lang="ko-KR" altLang="en-US" sz="1000" dirty="0" err="1"/>
                        <a:t>로그라이크의</a:t>
                      </a:r>
                      <a:r>
                        <a:rPr lang="ko-KR" altLang="en-US" sz="1000" dirty="0"/>
                        <a:t> 핵심이다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플레이어와 게임 세계의 싸움으로 몬스터 간의 적대 관계는 있을 수 없다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025440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탐험과 발견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던전의 각 층을 탐험하고 식별되지 않은 아이템의 용도를 찾아내는 신중함이 있어야 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이것은 플레이어가 게임을 다시 시작할 때마다 새로운 감각을 느끼게 해준다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252371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턴 기반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모든 명령은 하나의 행동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움직임에 대응한다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시간에 영향을 받지 않으며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오랜 시간 행동 결정을 할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49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705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C063A-7C5B-4A0D-B3F3-47C8C76B5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5ACA20-9F72-491D-B78A-F7F7910DAC45}"/>
              </a:ext>
            </a:extLst>
          </p:cNvPr>
          <p:cNvSpPr/>
          <p:nvPr/>
        </p:nvSpPr>
        <p:spPr>
          <a:xfrm>
            <a:off x="485795" y="907644"/>
            <a:ext cx="11228877" cy="5653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높은 가치요소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BF90A3-BAC7-4D5B-9067-187A1C6575B2}"/>
              </a:ext>
            </a:extLst>
          </p:cNvPr>
          <p:cNvSpPr/>
          <p:nvPr/>
        </p:nvSpPr>
        <p:spPr>
          <a:xfrm>
            <a:off x="-2132913" y="3142231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랜덤 환경 생성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4BA8D6-2DFA-4C1F-A48B-C7BAADC26494}"/>
              </a:ext>
            </a:extLst>
          </p:cNvPr>
          <p:cNvSpPr/>
          <p:nvPr/>
        </p:nvSpPr>
        <p:spPr>
          <a:xfrm>
            <a:off x="-2132913" y="3734594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영속적 죽음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258916-BD9F-49E9-AA25-6171E41C2CC9}"/>
              </a:ext>
            </a:extLst>
          </p:cNvPr>
          <p:cNvSpPr/>
          <p:nvPr/>
        </p:nvSpPr>
        <p:spPr>
          <a:xfrm>
            <a:off x="-2132913" y="4326957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그리드 기반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AEF267-CC03-433C-B7C4-1AF527C8D4FC}"/>
              </a:ext>
            </a:extLst>
          </p:cNvPr>
          <p:cNvSpPr/>
          <p:nvPr/>
        </p:nvSpPr>
        <p:spPr>
          <a:xfrm>
            <a:off x="-2132913" y="4919320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비 </a:t>
            </a:r>
            <a:r>
              <a:rPr lang="ko-KR" altLang="en-US" sz="1200" b="1" dirty="0" err="1">
                <a:solidFill>
                  <a:schemeClr val="tx1"/>
                </a:solidFill>
              </a:rPr>
              <a:t>모달</a:t>
            </a:r>
            <a:r>
              <a:rPr lang="ko-KR" altLang="en-US" sz="1200" b="1" dirty="0">
                <a:solidFill>
                  <a:schemeClr val="tx1"/>
                </a:solidFill>
              </a:rPr>
              <a:t> 형식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4D3695-0159-49CC-9DF2-F132CF13D3E0}"/>
              </a:ext>
            </a:extLst>
          </p:cNvPr>
          <p:cNvSpPr/>
          <p:nvPr/>
        </p:nvSpPr>
        <p:spPr>
          <a:xfrm>
            <a:off x="-2132913" y="5511683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복잡성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68AC1B-4EE4-4DF4-B4D7-84C1AE833CEA}"/>
              </a:ext>
            </a:extLst>
          </p:cNvPr>
          <p:cNvSpPr/>
          <p:nvPr/>
        </p:nvSpPr>
        <p:spPr>
          <a:xfrm>
            <a:off x="-2132913" y="772779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자원관리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516576-DBE9-4C60-B7CA-9AFD19AA72A9}"/>
              </a:ext>
            </a:extLst>
          </p:cNvPr>
          <p:cNvSpPr/>
          <p:nvPr/>
        </p:nvSpPr>
        <p:spPr>
          <a:xfrm>
            <a:off x="-2132913" y="1365142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핵 앤 슬래시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9C553E-9807-498E-886C-A8CD8C82BC79}"/>
              </a:ext>
            </a:extLst>
          </p:cNvPr>
          <p:cNvSpPr/>
          <p:nvPr/>
        </p:nvSpPr>
        <p:spPr>
          <a:xfrm>
            <a:off x="-2132913" y="1957505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탐험과 발견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1D2450-0C6C-48D1-BAA4-CC8A51DC7BFD}"/>
              </a:ext>
            </a:extLst>
          </p:cNvPr>
          <p:cNvSpPr/>
          <p:nvPr/>
        </p:nvSpPr>
        <p:spPr>
          <a:xfrm>
            <a:off x="-2132913" y="2549868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턴 기반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CE31EA2-3838-43CA-8092-C62B92788577}"/>
              </a:ext>
            </a:extLst>
          </p:cNvPr>
          <p:cNvSpPr/>
          <p:nvPr/>
        </p:nvSpPr>
        <p:spPr>
          <a:xfrm>
            <a:off x="-3763297" y="7634597"/>
            <a:ext cx="10530582" cy="1686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오늘날의 다른 게임들과 다른 점이 많다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의 경우 다양한 의견이 많이 나오고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왜냐하면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가 나올 당시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사양 한계로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을 사용한 것을 너무 일반화 해서 정리한 것이 아니냐는 의견이다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핵심적인 부분은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높은 가치요소</a:t>
            </a:r>
            <a:r>
              <a:rPr lang="en-US" altLang="ko-KR" sz="1000" dirty="0">
                <a:solidFill>
                  <a:schemeClr val="tx1"/>
                </a:solidFill>
              </a:rPr>
              <a:t>’ </a:t>
            </a:r>
            <a:r>
              <a:rPr lang="ko-KR" altLang="en-US" sz="1000" dirty="0">
                <a:solidFill>
                  <a:schemeClr val="tx1"/>
                </a:solidFill>
              </a:rPr>
              <a:t>부분으로 위 요소들을 기반으로 만들어진 게임을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라고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graphicFrame>
        <p:nvGraphicFramePr>
          <p:cNvPr id="103" name="표 103">
            <a:extLst>
              <a:ext uri="{FF2B5EF4-FFF2-40B4-BE49-F238E27FC236}">
                <a16:creationId xmlns:a16="http://schemas.microsoft.com/office/drawing/2014/main" id="{B9555802-27C4-4264-A33F-DE677DC50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1147"/>
              </p:ext>
            </p:extLst>
          </p:nvPr>
        </p:nvGraphicFramePr>
        <p:xfrm>
          <a:off x="477328" y="772779"/>
          <a:ext cx="11228877" cy="3579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8772">
                  <a:extLst>
                    <a:ext uri="{9D8B030D-6E8A-4147-A177-3AD203B41FA5}">
                      <a16:colId xmlns:a16="http://schemas.microsoft.com/office/drawing/2014/main" val="1018679590"/>
                    </a:ext>
                  </a:extLst>
                </a:gridCol>
                <a:gridCol w="5003800">
                  <a:extLst>
                    <a:ext uri="{9D8B030D-6E8A-4147-A177-3AD203B41FA5}">
                      <a16:colId xmlns:a16="http://schemas.microsoft.com/office/drawing/2014/main" val="50583922"/>
                    </a:ext>
                  </a:extLst>
                </a:gridCol>
                <a:gridCol w="4886305">
                  <a:extLst>
                    <a:ext uri="{9D8B030D-6E8A-4147-A177-3AD203B41FA5}">
                      <a16:colId xmlns:a16="http://schemas.microsoft.com/office/drawing/2014/main" val="34340662"/>
                    </a:ext>
                  </a:extLst>
                </a:gridCol>
              </a:tblGrid>
              <a:tr h="56539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낮은 가치 요소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448388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싱글 플레이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76200" lvl="0" indent="-76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플레이어는 단 하나의 캐릭터만 조작한다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76200" lvl="0" indent="-76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캐릭터의 죽음은 게임의 끝이다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115057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높은 공략 난이도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76200" lvl="0" indent="-76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플레이의 설정은 몬스터 역시 따른다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76200" lvl="0" indent="-76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소지품과 장비를 가지며 아이템이나 주문을 사용한다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0186987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전술적 도전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76200" lvl="0" indent="-76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승리를 위해서는 전술을 공부해야 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76200" lvl="0" indent="-76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초기의 게임 정보로는 후반에 클리어 하기 힘들어진다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76200" lvl="0" indent="-76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이 게임의 중점은 전술적 도전에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8092594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던전 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/>
                        <a:t>방과 복도로 이루어진 층이 던전으로 칭한다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591553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숫자 기반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/>
                        <a:t>캐릭터를 설명하는데 숫자가 사용된다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체력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기타 속성 등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1574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2820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6B85D8-BFDD-43ED-918C-B3A44442C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000" dirty="0"/>
              <a:t>기존 다른 게임의 유저 경험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/>
              <a:t>캐릭터의 죽음이 부활과 성장의 사전 단계로 생각한다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영화나 다른 문화 컨텐츠에서 주인공의 죽음은 스토리에서 다시 되돌릴 수 없는 서사의 끝을 의미하는 것과 반대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/>
              <a:t>게임에서 캐릭터가 죽더라도 부활해 다시 시작할 수 있기 때문에 캐릭터의 죽음을 심각하게 생각하지 않는다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대부분의 게임들은 세이브 포인트를 활용해 스테이지를 한 번 이상 플레이하도록 만든다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세이브 포인트의 남용은 죽음을 무의미하게 만들기 때문에 플레이어의 선택을 하찮게 만들어 버리는 부작용이 생긴다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하지만</a:t>
            </a:r>
            <a:r>
              <a:rPr lang="en-US" altLang="ko-KR" sz="1000" dirty="0"/>
              <a:t>, </a:t>
            </a:r>
            <a:r>
              <a:rPr lang="ko-KR" altLang="en-US" sz="1000" dirty="0"/>
              <a:t>다양한 시나리오를 경험할 수 있는 기회를 가상의 공간에서 제공함으로 지금까지 게임이 문화로 자리 잡을 수 있는 계기를 만들기도 했다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대표적인 예로 </a:t>
            </a:r>
            <a:r>
              <a:rPr lang="en-US" altLang="ko-KR" sz="1000" dirty="0"/>
              <a:t>MMORPG</a:t>
            </a:r>
            <a:r>
              <a:rPr lang="ko-KR" altLang="en-US" sz="1000" dirty="0"/>
              <a:t>에서 캐릭터의 죽음은 소멸이 아닌 죽음과 부활을 반복하며 성장과 도전을 반복하게 한다는 점에서 게임을 계속해서 플레이 하도록 만드는 것이다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이런 게임의 경우 캐릭터의 죽음을 스킬 강화</a:t>
            </a:r>
            <a:r>
              <a:rPr lang="en-US" altLang="ko-KR" sz="1000" dirty="0"/>
              <a:t>, </a:t>
            </a:r>
            <a:r>
              <a:rPr lang="ko-KR" altLang="en-US" sz="1000" dirty="0"/>
              <a:t>규칙 이해</a:t>
            </a:r>
            <a:r>
              <a:rPr lang="en-US" altLang="ko-KR" sz="1000" dirty="0"/>
              <a:t>, </a:t>
            </a:r>
            <a:r>
              <a:rPr lang="ko-KR" altLang="en-US" sz="1000" dirty="0"/>
              <a:t>보상 획득을 위한 시도</a:t>
            </a:r>
            <a:r>
              <a:rPr lang="en-US" altLang="ko-KR" sz="1000" dirty="0"/>
              <a:t>, </a:t>
            </a:r>
            <a:r>
              <a:rPr lang="ko-KR" altLang="en-US" sz="1000" dirty="0"/>
              <a:t>죽음으로 잃은 보상을 만회하기 위한 리플레이를 핵심 </a:t>
            </a:r>
            <a:r>
              <a:rPr lang="ko-KR" altLang="en-US" sz="1000" dirty="0" err="1"/>
              <a:t>매커니즘이라</a:t>
            </a:r>
            <a:r>
              <a:rPr lang="ko-KR" altLang="en-US" sz="1000" dirty="0"/>
              <a:t> 생각한다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게임에서 캐릭터는 플레이어의 대리자</a:t>
            </a:r>
            <a:r>
              <a:rPr lang="en-US" altLang="ko-KR" sz="1000" dirty="0"/>
              <a:t>(</a:t>
            </a:r>
            <a:r>
              <a:rPr lang="ko-KR" altLang="en-US" sz="1000" dirty="0"/>
              <a:t>아바타</a:t>
            </a:r>
            <a:r>
              <a:rPr lang="en-US" altLang="ko-KR" sz="1000" dirty="0"/>
              <a:t>)</a:t>
            </a:r>
            <a:r>
              <a:rPr lang="ko-KR" altLang="en-US" sz="1000" dirty="0"/>
              <a:t>로 분신이라 생각할 수 있다</a:t>
            </a:r>
            <a:r>
              <a:rPr lang="en-US" altLang="ko-KR" sz="1000" dirty="0"/>
              <a:t>. </a:t>
            </a:r>
          </a:p>
          <a:p>
            <a:pPr marL="0" indent="0">
              <a:buNone/>
            </a:pPr>
            <a:r>
              <a:rPr lang="ko-KR" altLang="en-US" sz="1000" dirty="0"/>
              <a:t>시간을 투자해 캐릭터를 성장시키는 플레이 방식에 부활이라는 기능을 통해 빠른 실패와 재시도를 가능하게 하는 세이브 포인트를 사용해 리플레이의 가능성을 만든다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279755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A4BD4E-3DF4-4867-A445-4D4E22C0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000" dirty="0"/>
              <a:t>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</a:t>
            </a:r>
            <a:r>
              <a:rPr lang="ko-KR" altLang="en-US" sz="1000" dirty="0"/>
              <a:t> 게임의 경우</a:t>
            </a:r>
            <a:r>
              <a:rPr lang="en-US" altLang="ko-KR" sz="1000" dirty="0"/>
              <a:t>, </a:t>
            </a:r>
            <a:r>
              <a:rPr lang="ko-KR" altLang="en-US" sz="1000" dirty="0"/>
              <a:t>죽음은 현실의 죽음과 유사한 성격을 띈다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캐릭터가 죽을 경우 부활할 수 없다는 페널티를 가지고 있기 때문이다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타 장르에서 게임에서 죽음이 플레이를 지속하는 수단으로 활용하는 것과 다른 방식이다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때문에 타 장르의 게임과 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</a:t>
            </a:r>
            <a:r>
              <a:rPr lang="ko-KR" altLang="en-US" sz="1000" dirty="0"/>
              <a:t> 장르의 게임의 플레이 방식이 달라질 수 밖에 없다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</a:t>
            </a:r>
            <a:r>
              <a:rPr lang="ko-KR" altLang="en-US" sz="1000" dirty="0"/>
              <a:t> 게임의 경우 긴 시간을 들여 성장 혹은 생존 시켜야 하는 캐릭터가 부활할 수 없다는 큰 특징을 가짐으로 기존 게임과 차별됨을 나타낸다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이전에도 게임의 재미를 연구하는 자료들이 많았지만 대부분 </a:t>
            </a:r>
            <a:r>
              <a:rPr lang="en-US" altLang="ko-KR" sz="1000" dirty="0"/>
              <a:t>MMORPG </a:t>
            </a:r>
            <a:r>
              <a:rPr lang="ko-KR" altLang="en-US" sz="1000" dirty="0"/>
              <a:t>또는 다른 유사한 캐릭터가 부활할 수 있는 게임들에 대해 심층적으로 분석한 자료 뿐이다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영속적 죽음에 대해 재미의 이유를 설명하기에는 부족함이 많다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영속적 죽음에 대해 분석한 다른 자료들도 있지만 대부분 개발과 기획에서 주의해야 하는 점들을 서술하고 있어 </a:t>
            </a:r>
            <a:r>
              <a:rPr lang="en-US" altLang="ko-KR" sz="1000" dirty="0"/>
              <a:t>‘</a:t>
            </a:r>
            <a:r>
              <a:rPr lang="ko-KR" altLang="en-US" sz="1000" dirty="0"/>
              <a:t>왜 재미있냐</a:t>
            </a:r>
            <a:r>
              <a:rPr lang="en-US" altLang="ko-KR" sz="1000" dirty="0"/>
              <a:t>’</a:t>
            </a:r>
            <a:r>
              <a:rPr lang="ko-KR" altLang="en-US" sz="1000" dirty="0"/>
              <a:t>에 대해 설명하기 에는 부족함이 있다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25444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C6C319-F7F0-4D03-B35D-66DCB30BF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8669"/>
            <a:ext cx="10515600" cy="5246897"/>
          </a:xfrm>
        </p:spPr>
        <p:txBody>
          <a:bodyPr/>
          <a:lstStyle/>
          <a:p>
            <a:r>
              <a:rPr lang="ko-KR" altLang="en-US" sz="1000" dirty="0"/>
              <a:t>디지털 게임에서 죽음이란</a:t>
            </a:r>
            <a:endParaRPr lang="en-US" altLang="ko-KR" sz="1000" dirty="0"/>
          </a:p>
          <a:p>
            <a:pPr>
              <a:buAutoNum type="arabicPeriod"/>
            </a:pPr>
            <a:r>
              <a:rPr lang="ko-KR" altLang="en-US" sz="1000" dirty="0"/>
              <a:t>처벌과 보상 </a:t>
            </a:r>
            <a:r>
              <a:rPr lang="en-US" altLang="ko-KR" sz="1000" dirty="0"/>
              <a:t>2. </a:t>
            </a:r>
            <a:r>
              <a:rPr lang="ko-KR" altLang="en-US" sz="1000" dirty="0"/>
              <a:t>긴장 강화 요소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/>
              <a:t>처벌과 보상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/>
              <a:t>게임은 플레이어에게 목표를 제시하고 이를 방해하는 장애물을 배치해 도전을 요구하게 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때문에 게임 플레이는 방해하는 장애물과 갈등</a:t>
            </a:r>
            <a:r>
              <a:rPr lang="en-US" altLang="ko-KR" sz="1000" dirty="0"/>
              <a:t>, </a:t>
            </a:r>
            <a:r>
              <a:rPr lang="ko-KR" altLang="en-US" sz="1000" dirty="0"/>
              <a:t>충돌이 발생하는 과정이 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게임에서 이긴다는 것은 방해물을 극복하고 목표를 달성했다는 것이고</a:t>
            </a:r>
            <a:r>
              <a:rPr lang="en-US" altLang="ko-KR" sz="1000" dirty="0"/>
              <a:t>, </a:t>
            </a:r>
            <a:r>
              <a:rPr lang="ko-KR" altLang="en-US" sz="1000" dirty="0"/>
              <a:t>패배를 목표를 이루지 못하고 죽었다는 의미가 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플레이어의 입장에서 습관적으로 </a:t>
            </a:r>
            <a:r>
              <a:rPr lang="en-US" altLang="ko-KR" sz="1000" dirty="0"/>
              <a:t>‘</a:t>
            </a:r>
            <a:r>
              <a:rPr lang="ko-KR" altLang="en-US" sz="1000" dirty="0"/>
              <a:t>살았다</a:t>
            </a:r>
            <a:r>
              <a:rPr lang="en-US" altLang="ko-KR" sz="1000" dirty="0"/>
              <a:t>’, ‘</a:t>
            </a:r>
            <a:r>
              <a:rPr lang="ko-KR" altLang="en-US" sz="1000" b="1" dirty="0"/>
              <a:t>죽었다</a:t>
            </a:r>
            <a:r>
              <a:rPr lang="en-US" altLang="ko-KR" sz="1000" dirty="0"/>
              <a:t>’</a:t>
            </a:r>
            <a:r>
              <a:rPr lang="ko-KR" altLang="en-US" sz="1000" dirty="0"/>
              <a:t>라는 단어를 사용하는 이유는 목표와 갈등에서 게임의 승패가 캐릭터의 삶과 죽음을 의미하기 때문이다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게임에서 캐릭터의 죽음은 게임 플레이 중 일시적이고 반복적으로 일어나는 것으로 치명적인 사건은 아니다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플레이어에게 캐릭터의 죽음이란</a:t>
            </a:r>
            <a:r>
              <a:rPr lang="en-US" altLang="ko-KR" sz="1000" dirty="0"/>
              <a:t> </a:t>
            </a:r>
            <a:r>
              <a:rPr lang="ko-KR" altLang="en-US" sz="1000" dirty="0"/>
              <a:t>플레이를 잠시 멈추게 하는 것에 지나지 않으며</a:t>
            </a:r>
            <a:r>
              <a:rPr lang="en-US" altLang="ko-KR" sz="1000" dirty="0"/>
              <a:t>, </a:t>
            </a:r>
            <a:r>
              <a:rPr lang="ko-KR" altLang="en-US" sz="1000" dirty="0"/>
              <a:t>체크 포인트에서 다시 게임을 시작할 수 있기 때문이다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따라서 캐릭터의 죽음은 플레이를 잠시 중단 시키는 </a:t>
            </a:r>
            <a:r>
              <a:rPr lang="ko-KR" altLang="en-US" sz="1000" dirty="0" err="1"/>
              <a:t>패널티</a:t>
            </a:r>
            <a:r>
              <a:rPr lang="ko-KR" altLang="en-US" sz="1000" dirty="0"/>
              <a:t> 개념으로 사용되며</a:t>
            </a:r>
            <a:r>
              <a:rPr lang="en-US" altLang="ko-KR" sz="1000" dirty="0"/>
              <a:t>, </a:t>
            </a:r>
            <a:r>
              <a:rPr lang="ko-KR" altLang="en-US" sz="1000" dirty="0"/>
              <a:t>죽는다고 해서 이전 플레이 기록이 사라지지 않기 때문에 직접적인 영향을 주는 요소는 플레이 타임이다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죽지 않고 한 번에 성공하면 플레이의 정체없이 시간상의 이점을 가져 갈 수 있다</a:t>
            </a:r>
            <a:r>
              <a:rPr lang="en-US" altLang="ko-KR" sz="1000" dirty="0"/>
              <a:t>. </a:t>
            </a:r>
            <a:r>
              <a:rPr lang="ko-KR" altLang="en-US" sz="1000" dirty="0"/>
              <a:t>반면 죽음과 부활을 거듭해 플레이의 정체가 될 경우 목표를 달성하기 위해 투자되는 시간이 늘어나게 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즉</a:t>
            </a:r>
            <a:r>
              <a:rPr lang="en-US" altLang="ko-KR" sz="1000" dirty="0"/>
              <a:t>, </a:t>
            </a:r>
            <a:r>
              <a:rPr lang="ko-KR" altLang="en-US" sz="1000" dirty="0"/>
              <a:t>죽음으로 인한 게임의 페널티란 플레이어가 들여야 하는 시간과 노동의 양이 증가한다는 것을 의미하게 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/>
              <a:t>모순되게도 캐릭터의 죽음은 플레이어의 성장에 도움이 된다</a:t>
            </a:r>
            <a:r>
              <a:rPr lang="en-US" altLang="ko-KR" sz="1000" dirty="0"/>
              <a:t>. </a:t>
            </a:r>
          </a:p>
          <a:p>
            <a:pPr marL="0" indent="0">
              <a:buNone/>
            </a:pPr>
            <a:r>
              <a:rPr lang="ko-KR" altLang="en-US" sz="1000" dirty="0"/>
              <a:t>시간과 노동력을 투자한 만큼 장애물과 몬스터의 패턴을 익히고 스킬을 숙련할 수 있게 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플레이어는 캐릭터의 죽음을 통해 자신의 플레이의 문제점을 인식하고 개선하기 시작한다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너무 잦은 캐릭터의 죽음은 난이도를 증가시키고 몰입을 방해하지만</a:t>
            </a:r>
            <a:r>
              <a:rPr lang="en-US" altLang="ko-KR" sz="1000" dirty="0"/>
              <a:t>, </a:t>
            </a:r>
            <a:r>
              <a:rPr lang="ko-KR" altLang="en-US" sz="1000" dirty="0"/>
              <a:t>반대로 죽음으로 대변되는 실패가 없는 경우 플레이에 이유가 없어 몰입을 낮추게 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플레이어에게 캐릭터의 죽음은 난이도 조정과 플레이어의 몰입을 증진시킬 수 있는 수단이 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/>
              <a:t>명확히 구분해야 하는 개념으로 두 가지 있다</a:t>
            </a:r>
            <a:r>
              <a:rPr lang="en-US" altLang="ko-KR" sz="1000" dirty="0"/>
              <a:t>.</a:t>
            </a:r>
          </a:p>
          <a:p>
            <a:pPr>
              <a:buAutoNum type="arabicPeriod"/>
            </a:pPr>
            <a:r>
              <a:rPr lang="ko-KR" altLang="en-US" sz="1000" dirty="0"/>
              <a:t>캐릭터는 플레이어를 대변하는 아바타의 개념으로 게임 플레이시 플레이어는 자신을 캐릭터와 동일시 한다</a:t>
            </a:r>
            <a:r>
              <a:rPr lang="en-US" altLang="ko-KR" sz="1000" dirty="0"/>
              <a:t>.</a:t>
            </a:r>
            <a:endParaRPr lang="en-US" altLang="ko-KR" sz="600" dirty="0"/>
          </a:p>
          <a:p>
            <a:pPr>
              <a:buAutoNum type="arabicPeriod"/>
            </a:pPr>
            <a:r>
              <a:rPr lang="ko-KR" altLang="en-US" sz="1000" dirty="0"/>
              <a:t>죽음을 처벌과 보상으로 활용하는 </a:t>
            </a:r>
            <a:r>
              <a:rPr lang="ko-KR" altLang="en-US" sz="1000" dirty="0" err="1"/>
              <a:t>매커니즘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/>
              <a:t>플레이어의 입장에서 캐릭터의 죽음은 플레이 타임을 증가시키고 투입해야 하는 노력이 늘어나야 하는 처벌인 동시에 플레이의 잘못된 점을 수정하고 숙련도를 증가시킬 수 있는 성장의 원동력으로 보상이 사용된다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/>
              <a:t>그림</a:t>
            </a:r>
            <a:endParaRPr lang="en-US" altLang="ko-KR" sz="1000" dirty="0"/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/>
              <a:t>때문에 캐릭터의 죽음이 유저에게 부정적으로만 작용하지 않고 오히려 성장을 위한 긍정적인 사건으로 작용할 수 있다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 err="1"/>
              <a:t>ㅇㅇㅇ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418468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0993499B-2C80-4FD4-B8ED-D9B166A31B1D}"/>
              </a:ext>
            </a:extLst>
          </p:cNvPr>
          <p:cNvGrpSpPr/>
          <p:nvPr/>
        </p:nvGrpSpPr>
        <p:grpSpPr>
          <a:xfrm>
            <a:off x="3043338" y="1282114"/>
            <a:ext cx="5679226" cy="4988107"/>
            <a:chOff x="3043338" y="1282114"/>
            <a:chExt cx="5679226" cy="4988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6DD16E0-10A0-48B2-B65E-235401E2A37F}"/>
                </a:ext>
              </a:extLst>
            </p:cNvPr>
            <p:cNvSpPr/>
            <p:nvPr/>
          </p:nvSpPr>
          <p:spPr>
            <a:xfrm>
              <a:off x="3424334" y="1664719"/>
              <a:ext cx="4917233" cy="4222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3955CA6F-0412-4720-9859-AA27F6C14271}"/>
                </a:ext>
              </a:extLst>
            </p:cNvPr>
            <p:cNvCxnSpPr>
              <a:cxnSpLocks/>
              <a:stCxn id="3" idx="0"/>
              <a:endCxn id="3" idx="2"/>
            </p:cNvCxnSpPr>
            <p:nvPr/>
          </p:nvCxnSpPr>
          <p:spPr>
            <a:xfrm>
              <a:off x="5882951" y="1664719"/>
              <a:ext cx="0" cy="42228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420579B-23A0-4143-A7BD-0E5C5EB198AE}"/>
                </a:ext>
              </a:extLst>
            </p:cNvPr>
            <p:cNvCxnSpPr>
              <a:cxnSpLocks/>
              <a:stCxn id="3" idx="1"/>
              <a:endCxn id="3" idx="3"/>
            </p:cNvCxnSpPr>
            <p:nvPr/>
          </p:nvCxnSpPr>
          <p:spPr>
            <a:xfrm>
              <a:off x="3424334" y="3776168"/>
              <a:ext cx="49172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D2CE17-EA66-4CAB-B376-F07B609B80B2}"/>
                </a:ext>
              </a:extLst>
            </p:cNvPr>
            <p:cNvSpPr txBox="1"/>
            <p:nvPr/>
          </p:nvSpPr>
          <p:spPr>
            <a:xfrm>
              <a:off x="4116111" y="1731140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① 죽음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7CFBE0-66F5-4982-9DBD-E9F4DB0ACACD}"/>
                </a:ext>
              </a:extLst>
            </p:cNvPr>
            <p:cNvSpPr txBox="1"/>
            <p:nvPr/>
          </p:nvSpPr>
          <p:spPr>
            <a:xfrm>
              <a:off x="4116111" y="4755106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②</a:t>
              </a:r>
              <a:r>
                <a:rPr lang="en-US" altLang="ko-KR" dirty="0"/>
                <a:t> </a:t>
              </a:r>
              <a:r>
                <a:rPr lang="ko-KR" altLang="en-US" dirty="0"/>
                <a:t>지연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4F200F-AA2B-4886-B50B-50D65A568E1D}"/>
                </a:ext>
              </a:extLst>
            </p:cNvPr>
            <p:cNvSpPr txBox="1"/>
            <p:nvPr/>
          </p:nvSpPr>
          <p:spPr>
            <a:xfrm>
              <a:off x="6647228" y="4755106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④ 성장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3A6779-524E-4DFC-9981-CB63614FACD8}"/>
                </a:ext>
              </a:extLst>
            </p:cNvPr>
            <p:cNvSpPr txBox="1"/>
            <p:nvPr/>
          </p:nvSpPr>
          <p:spPr>
            <a:xfrm>
              <a:off x="6647228" y="1731140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③ 부활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2E8548-6456-43D4-82B6-4875B797AF7B}"/>
                </a:ext>
              </a:extLst>
            </p:cNvPr>
            <p:cNvSpPr txBox="1"/>
            <p:nvPr/>
          </p:nvSpPr>
          <p:spPr>
            <a:xfrm>
              <a:off x="3610758" y="2100472"/>
              <a:ext cx="1940769" cy="572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/>
                <a:t>&lt;</a:t>
              </a:r>
              <a:r>
                <a:rPr lang="ko-KR" altLang="en-US" sz="1100" dirty="0" err="1"/>
                <a:t>패널티</a:t>
              </a:r>
              <a:r>
                <a:rPr lang="en-US" altLang="ko-KR" sz="1100" dirty="0"/>
                <a:t>&gt;</a:t>
              </a:r>
              <a:br>
                <a:rPr lang="en-US" altLang="ko-KR" sz="1100" dirty="0"/>
              </a:br>
              <a:r>
                <a:rPr lang="ko-KR" altLang="en-US" sz="1100" dirty="0"/>
                <a:t>아이템과 경험치를 잃음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BC654F-751D-4855-A34B-7A8805A9CD62}"/>
                </a:ext>
              </a:extLst>
            </p:cNvPr>
            <p:cNvSpPr txBox="1"/>
            <p:nvPr/>
          </p:nvSpPr>
          <p:spPr>
            <a:xfrm>
              <a:off x="3610758" y="5127037"/>
              <a:ext cx="1940769" cy="573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/>
                <a:t>플레이 시간이 지연됨</a:t>
              </a:r>
              <a:r>
                <a:rPr lang="en-US" altLang="ko-KR" sz="1100" dirty="0"/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/>
                <a:t>노동 양이 증가함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75B99D-F7D1-4837-BEB0-2929ACB492A9}"/>
                </a:ext>
              </a:extLst>
            </p:cNvPr>
            <p:cNvSpPr txBox="1"/>
            <p:nvPr/>
          </p:nvSpPr>
          <p:spPr>
            <a:xfrm>
              <a:off x="6141875" y="2100472"/>
              <a:ext cx="1940769" cy="572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/>
                <a:t>세이브 시스템을 통해 캐릭터가 부활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97629D-E9B2-419B-8F45-5950BFA218A0}"/>
                </a:ext>
              </a:extLst>
            </p:cNvPr>
            <p:cNvSpPr txBox="1"/>
            <p:nvPr/>
          </p:nvSpPr>
          <p:spPr>
            <a:xfrm>
              <a:off x="6141875" y="5127710"/>
              <a:ext cx="1940769" cy="320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/>
                <a:t>재시도를 통한 스킬 숙련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A5E2F37B-910A-4671-A576-BA0861712DD2}"/>
                </a:ext>
              </a:extLst>
            </p:cNvPr>
            <p:cNvCxnSpPr>
              <a:cxnSpLocks/>
            </p:cNvCxnSpPr>
            <p:nvPr/>
          </p:nvCxnSpPr>
          <p:spPr>
            <a:xfrm>
              <a:off x="4581143" y="3042397"/>
              <a:ext cx="0" cy="134626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824E3F21-850F-44D0-90FB-268ADABE83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5420" y="3182356"/>
              <a:ext cx="1064711" cy="120630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D6DEAF8F-A06A-4206-9BD3-E7FC625B642E}"/>
                </a:ext>
              </a:extLst>
            </p:cNvPr>
            <p:cNvCxnSpPr>
              <a:cxnSpLocks/>
            </p:cNvCxnSpPr>
            <p:nvPr/>
          </p:nvCxnSpPr>
          <p:spPr>
            <a:xfrm>
              <a:off x="7112260" y="3042397"/>
              <a:ext cx="0" cy="134626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6007BD8-423C-40E3-9C0D-EA1ABE9933E8}"/>
                </a:ext>
              </a:extLst>
            </p:cNvPr>
            <p:cNvSpPr txBox="1"/>
            <p:nvPr/>
          </p:nvSpPr>
          <p:spPr>
            <a:xfrm rot="5400000">
              <a:off x="2904838" y="359150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처벌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767D73F-6BBE-4700-B70F-52A2F069B00C}"/>
                </a:ext>
              </a:extLst>
            </p:cNvPr>
            <p:cNvSpPr txBox="1"/>
            <p:nvPr/>
          </p:nvSpPr>
          <p:spPr>
            <a:xfrm rot="5400000">
              <a:off x="8214732" y="359150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보상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E5DC89-BA8F-4D08-B5AB-B10D6AE900CC}"/>
                </a:ext>
              </a:extLst>
            </p:cNvPr>
            <p:cNvSpPr txBox="1"/>
            <p:nvPr/>
          </p:nvSpPr>
          <p:spPr>
            <a:xfrm>
              <a:off x="5439193" y="128211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캐릭터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E93924F-A9ED-4BCC-BC00-D810CA3F7E10}"/>
                </a:ext>
              </a:extLst>
            </p:cNvPr>
            <p:cNvSpPr txBox="1"/>
            <p:nvPr/>
          </p:nvSpPr>
          <p:spPr>
            <a:xfrm>
              <a:off x="5323776" y="590088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플레이어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8310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ED5B363-B3A2-4DF7-B0E5-E69478D3B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5" y="182562"/>
            <a:ext cx="10515600" cy="4351338"/>
          </a:xfrm>
        </p:spPr>
        <p:txBody>
          <a:bodyPr/>
          <a:lstStyle/>
          <a:p>
            <a:r>
              <a:rPr lang="ko-KR" altLang="en-US" sz="1000" dirty="0"/>
              <a:t>긴장 강화를 위한 영속적 죽음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/>
              <a:t>랜덤 환경 생성과 영속적 죽음의 </a:t>
            </a:r>
            <a:r>
              <a:rPr lang="ko-KR" altLang="en-US" sz="1000" dirty="0" err="1"/>
              <a:t>매커니즘을</a:t>
            </a:r>
            <a:r>
              <a:rPr lang="ko-KR" altLang="en-US" sz="1000" dirty="0"/>
              <a:t> 사용하는 게임을 절차적 죽음의 미로라 칭하기도 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위 요소를 사용한 게임으로 대표적으로 디아블로 시리즈를 이야기 할 수 있다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랜덤 환경 생성의 경우 </a:t>
            </a:r>
            <a:r>
              <a:rPr lang="ko-KR" altLang="en-US" sz="1000" dirty="0" err="1"/>
              <a:t>맵과</a:t>
            </a:r>
            <a:r>
              <a:rPr lang="ko-KR" altLang="en-US" sz="1000" dirty="0"/>
              <a:t> 몬스터 배치</a:t>
            </a:r>
            <a:r>
              <a:rPr lang="en-US" altLang="ko-KR" sz="1000" dirty="0"/>
              <a:t>, </a:t>
            </a:r>
            <a:r>
              <a:rPr lang="ko-KR" altLang="en-US" sz="1000" dirty="0"/>
              <a:t>아이템 드랍 등을 랜덤하게 생성하는 시스템을 통해 매 플레이 마다 새로운 경험을 유저에게 주는 것이 특징이다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 이러한 랜덤 환경 생성 요소는 </a:t>
            </a:r>
            <a:r>
              <a:rPr lang="ko-KR" altLang="en-US" sz="1000" dirty="0" err="1"/>
              <a:t>창발적</a:t>
            </a:r>
            <a:r>
              <a:rPr lang="ko-KR" altLang="en-US" sz="1000" dirty="0"/>
              <a:t> 게임 플레이가 가능하게 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en-US" altLang="ko-KR" sz="1000" dirty="0"/>
              <a:t>“</a:t>
            </a:r>
            <a:r>
              <a:rPr lang="ko-KR" altLang="en-US" sz="1000" dirty="0" err="1"/>
              <a:t>창발적</a:t>
            </a:r>
            <a:r>
              <a:rPr lang="ko-KR" altLang="en-US" sz="1000" dirty="0"/>
              <a:t> 게임 플레이는 </a:t>
            </a:r>
            <a:r>
              <a:rPr lang="ko-KR" altLang="en-US" sz="1000" dirty="0" err="1"/>
              <a:t>랜점</a:t>
            </a:r>
            <a:r>
              <a:rPr lang="ko-KR" altLang="en-US" sz="1000" dirty="0"/>
              <a:t> 환경 생성 파트에서 다룰 예정</a:t>
            </a:r>
            <a:r>
              <a:rPr lang="en-US" altLang="ko-KR" sz="1000" dirty="0"/>
              <a:t>”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 err="1"/>
              <a:t>미하이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칙센트미하이</a:t>
            </a:r>
            <a:r>
              <a:rPr lang="en-US" altLang="ko-KR" sz="1000" dirty="0"/>
              <a:t>(Mihaly Csikszentmihalyi)</a:t>
            </a:r>
            <a:r>
              <a:rPr lang="ko-KR" altLang="en-US" sz="1000" dirty="0"/>
              <a:t>의 몰입 이론의 내용 중</a:t>
            </a:r>
            <a:r>
              <a:rPr lang="en-US" altLang="ko-KR" sz="1000" dirty="0"/>
              <a:t>, </a:t>
            </a:r>
            <a:r>
              <a:rPr lang="ko-KR" altLang="en-US" sz="1000" dirty="0"/>
              <a:t>난이도가 있는 도전 과제를 해결하는데 있어 사용자가 적절한 숙련도를 가지고 있을 때 몰입 상태가 일어난다고 설명한다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도전의 난이도가 너무 높을 경우 플레이어는 불안감에 도전을 포기하게 되고</a:t>
            </a:r>
            <a:r>
              <a:rPr lang="en-US" altLang="ko-KR" sz="1000" dirty="0"/>
              <a:t>, </a:t>
            </a:r>
            <a:r>
              <a:rPr lang="ko-KR" altLang="en-US" sz="1000" dirty="0"/>
              <a:t>너무 쉬운 경우 흥미를 잃고 도전을 포기하게 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애나 </a:t>
            </a:r>
            <a:r>
              <a:rPr lang="ko-KR" altLang="en-US" sz="1000" dirty="0" err="1"/>
              <a:t>앤스로피와</a:t>
            </a:r>
            <a:r>
              <a:rPr lang="ko-KR" altLang="en-US" sz="1000" dirty="0"/>
              <a:t> 나오미 클라크는 게임의 난이도를 디자인하는 방법에 대해 설명하며 몰입 이론을 활용한 그래프를 제시한다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그래프 사진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/>
              <a:t>이상적인 몰입 채널 안에서는 </a:t>
            </a:r>
            <a:r>
              <a:rPr lang="en-US" altLang="ko-KR" sz="1000" dirty="0"/>
              <a:t>‘</a:t>
            </a:r>
            <a:r>
              <a:rPr lang="ko-KR" altLang="en-US" sz="1000" dirty="0"/>
              <a:t>보스 전투</a:t>
            </a:r>
            <a:r>
              <a:rPr lang="en-US" altLang="ko-KR" sz="1000" dirty="0"/>
              <a:t>‘</a:t>
            </a:r>
            <a:r>
              <a:rPr lang="ko-KR" altLang="en-US" sz="1000" dirty="0"/>
              <a:t>의 순간마다 도전의 난이도가 급증하는 것을 확인할 수 있다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도전의 난이도가 급증하는 보스 전투의 순간은 필연적으로 죽음의 순간과 동일하다</a:t>
            </a:r>
            <a:r>
              <a:rPr lang="en-US" altLang="ko-KR" sz="1000" dirty="0"/>
              <a:t>. </a:t>
            </a:r>
          </a:p>
          <a:p>
            <a:pPr marL="0" indent="0">
              <a:buNone/>
            </a:pPr>
            <a:r>
              <a:rPr lang="ko-KR" altLang="en-US" sz="1000" dirty="0"/>
              <a:t>부활 시스템이 있는 게임에서 플레이어는 난이도가 높은 순간</a:t>
            </a:r>
            <a:r>
              <a:rPr lang="en-US" altLang="ko-KR" sz="1000" dirty="0"/>
              <a:t>, </a:t>
            </a:r>
            <a:r>
              <a:rPr lang="ko-KR" altLang="en-US" sz="1000" dirty="0"/>
              <a:t>캐릭터의 죽음을 맞이하며</a:t>
            </a:r>
            <a:r>
              <a:rPr lang="en-US" altLang="ko-KR" sz="1000" dirty="0"/>
              <a:t>, </a:t>
            </a:r>
            <a:r>
              <a:rPr lang="ko-KR" altLang="en-US" sz="1000" dirty="0"/>
              <a:t>재시도를 통해 스킬의 숙련도를 높여 공략에 성공하는 과정을 진행한다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이 과정을 반복하며 긴장과 이완의 중간 지점에서 플레이어는 몰입하게 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그래프 사진 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/>
              <a:t>반면</a:t>
            </a:r>
            <a:r>
              <a:rPr lang="en-US" altLang="ko-KR" sz="1000" dirty="0"/>
              <a:t>, </a:t>
            </a:r>
            <a:r>
              <a:rPr lang="ko-KR" altLang="en-US" sz="1000" dirty="0"/>
              <a:t>영속적 죽음을 차용한 게임에서는 긴장과 불안을 극대화하는 지점에 죽음이 등장한다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난이도가 높아 죽음을 맞이하게 된 경우 처음부터 플레이하게 되며 플레이 숙련도를 높이지만 도전의 난이도는 초기 단계로 돌아가게 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영속적 죽음을 맞이한 직후 플레이어의 기술 숙련도와 이해도가 미묘하게 증가하는 것은 죽은 시점에서 자신의 플레이에 어떤 문제가 있는지 깨닫고 플레이를 수정할 수 있는 방법을 고민하기 때문이다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랜덤 환경 생성으로 도전 수준을 약간 올릴 수 있으나</a:t>
            </a:r>
            <a:r>
              <a:rPr lang="en-US" altLang="ko-KR" sz="1000" dirty="0"/>
              <a:t>, </a:t>
            </a:r>
            <a:r>
              <a:rPr lang="ko-KR" altLang="en-US" sz="1000" dirty="0"/>
              <a:t>플레이어가 사용할 수 있는 스킬이나 아이템이 초기화되기 때문에 도전 과제의 수준에서 크게 변화가 없다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/>
              <a:t>영속적 죽음이 있는 게임은 높은 불안 요소를 유발시키는 죽음 이후</a:t>
            </a:r>
            <a:r>
              <a:rPr lang="en-US" altLang="ko-KR" sz="1000" dirty="0"/>
              <a:t>, </a:t>
            </a:r>
            <a:r>
              <a:rPr lang="ko-KR" altLang="en-US" sz="1000" dirty="0"/>
              <a:t>도전 과제의 수준이 숙련도에 비해 낮은 과정을 되풀이 해야 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흔히 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</a:t>
            </a:r>
            <a:r>
              <a:rPr lang="ko-KR" altLang="en-US" sz="1000" dirty="0"/>
              <a:t> 게임에서 죽음의 페널티가 크다고 인지되는 까닭은 성장을 위해 들였던 시간과 노력이 초기화 되는 상실감과 자신의 능력치에 비해 낮은 과정을 반복적으로 플레이 </a:t>
            </a:r>
            <a:r>
              <a:rPr lang="ko-KR" altLang="en-US" sz="1000" dirty="0" err="1"/>
              <a:t>해야하는</a:t>
            </a:r>
            <a:r>
              <a:rPr lang="ko-KR" altLang="en-US" sz="1000" dirty="0"/>
              <a:t> 지루함이 있기 때문이다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그럼에도 플레이 하는 까닭은 높은 긴장 상태와 이완 상태를 극과 극으로 오가는 과정에서 숙련도 성장을 시각적으로 확인할 수 있다는 몰입이 생기고</a:t>
            </a:r>
            <a:r>
              <a:rPr lang="en-US" altLang="ko-KR" sz="1000" dirty="0"/>
              <a:t>, </a:t>
            </a:r>
            <a:r>
              <a:rPr lang="ko-KR" altLang="en-US" sz="1000" dirty="0"/>
              <a:t>페널티 만큼 역경을 극복했을 때 얻는 성취감 역시 다른 게임에 비해 높기 때문이다</a:t>
            </a:r>
            <a:r>
              <a:rPr lang="en-US" altLang="ko-KR" sz="1000" dirty="0"/>
              <a:t>.</a:t>
            </a:r>
          </a:p>
        </p:txBody>
      </p:sp>
      <p:pic>
        <p:nvPicPr>
          <p:cNvPr id="1026" name="Picture 2" descr="미하이 칙센트미하이에 대한 이미지 검색결과">
            <a:extLst>
              <a:ext uri="{FF2B5EF4-FFF2-40B4-BE49-F238E27FC236}">
                <a16:creationId xmlns:a16="http://schemas.microsoft.com/office/drawing/2014/main" id="{464465C4-3B62-4C3E-914F-D8A26A14A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845" y="3597720"/>
            <a:ext cx="1657350" cy="2752725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E97246-5344-42AB-9F61-2BA8E80FF4E8}"/>
              </a:ext>
            </a:extLst>
          </p:cNvPr>
          <p:cNvSpPr txBox="1"/>
          <p:nvPr/>
        </p:nvSpPr>
        <p:spPr>
          <a:xfrm>
            <a:off x="14194971" y="5704114"/>
            <a:ext cx="4604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미하이</a:t>
            </a:r>
            <a:r>
              <a:rPr lang="ko-KR" altLang="en-US" dirty="0"/>
              <a:t> </a:t>
            </a:r>
            <a:r>
              <a:rPr lang="ko-KR" altLang="en-US" dirty="0" err="1"/>
              <a:t>칙센트미하이</a:t>
            </a:r>
            <a:endParaRPr lang="en-US" altLang="ko-KR" dirty="0"/>
          </a:p>
          <a:p>
            <a:r>
              <a:rPr lang="ko-KR" altLang="en-US" dirty="0"/>
              <a:t>미국의 심리학자로 몰입 이론을 발표한 저자</a:t>
            </a:r>
          </a:p>
        </p:txBody>
      </p:sp>
    </p:spTree>
    <p:extLst>
      <p:ext uri="{BB962C8B-B14F-4D97-AF65-F5344CB8AC3E}">
        <p14:creationId xmlns:p14="http://schemas.microsoft.com/office/powerpoint/2010/main" val="2655621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4F5F92E-C343-4C23-8D95-534F5CC0A603}"/>
              </a:ext>
            </a:extLst>
          </p:cNvPr>
          <p:cNvSpPr/>
          <p:nvPr/>
        </p:nvSpPr>
        <p:spPr>
          <a:xfrm>
            <a:off x="419098" y="938825"/>
            <a:ext cx="7566705" cy="1745615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0AAA184-AE04-451E-8546-9FC908D61735}"/>
              </a:ext>
            </a:extLst>
          </p:cNvPr>
          <p:cNvSpPr/>
          <p:nvPr/>
        </p:nvSpPr>
        <p:spPr>
          <a:xfrm>
            <a:off x="419098" y="2752361"/>
            <a:ext cx="7566705" cy="132200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42EDE2E-A5D8-46C6-9CC0-0081566A6A7E}"/>
              </a:ext>
            </a:extLst>
          </p:cNvPr>
          <p:cNvSpPr/>
          <p:nvPr/>
        </p:nvSpPr>
        <p:spPr>
          <a:xfrm>
            <a:off x="419098" y="4190397"/>
            <a:ext cx="11353801" cy="2188215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FCD3160-2BDA-4EA8-89D5-943943E17088}"/>
              </a:ext>
            </a:extLst>
          </p:cNvPr>
          <p:cNvSpPr/>
          <p:nvPr/>
        </p:nvSpPr>
        <p:spPr>
          <a:xfrm>
            <a:off x="8091468" y="2758972"/>
            <a:ext cx="3681432" cy="1315391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DF226F4-DDB1-42A0-9A15-53A2947CF5F3}"/>
              </a:ext>
            </a:extLst>
          </p:cNvPr>
          <p:cNvSpPr/>
          <p:nvPr/>
        </p:nvSpPr>
        <p:spPr>
          <a:xfrm>
            <a:off x="8075556" y="939068"/>
            <a:ext cx="3697343" cy="1739350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C7CD33B-7A08-4B6A-AA2B-CAC7FB37ACA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544" y="2858846"/>
            <a:ext cx="1136547" cy="113654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F78F497-A76C-40BD-AC8F-0E576FEFA4F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023" y="2815980"/>
            <a:ext cx="1240532" cy="124053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3761716-6F2B-4B92-A0CE-60E22AFC67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2" t="8637" r="22513" b="9076"/>
          <a:stretch/>
        </p:blipFill>
        <p:spPr>
          <a:xfrm>
            <a:off x="6593012" y="2714260"/>
            <a:ext cx="511344" cy="78186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092682A-87E0-458E-A6BB-D0835CDC053F}"/>
              </a:ext>
            </a:extLst>
          </p:cNvPr>
          <p:cNvSpPr txBox="1"/>
          <p:nvPr/>
        </p:nvSpPr>
        <p:spPr>
          <a:xfrm>
            <a:off x="464402" y="3246928"/>
            <a:ext cx="197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‘ROGUE’</a:t>
            </a:r>
            <a:r>
              <a:rPr lang="ko-KR" altLang="en-US" dirty="0"/>
              <a:t>의 요소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407E0E-342D-49D4-8133-9FF7384DA97B}"/>
              </a:ext>
            </a:extLst>
          </p:cNvPr>
          <p:cNvSpPr txBox="1"/>
          <p:nvPr/>
        </p:nvSpPr>
        <p:spPr>
          <a:xfrm>
            <a:off x="2342891" y="2818169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AF11DE-9591-401F-A3E1-5FFC661254AD}"/>
              </a:ext>
            </a:extLst>
          </p:cNvPr>
          <p:cNvSpPr txBox="1"/>
          <p:nvPr/>
        </p:nvSpPr>
        <p:spPr>
          <a:xfrm>
            <a:off x="5090145" y="2818169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621173-74A1-49FC-97AD-6CF80D64DB8A}"/>
              </a:ext>
            </a:extLst>
          </p:cNvPr>
          <p:cNvSpPr txBox="1"/>
          <p:nvPr/>
        </p:nvSpPr>
        <p:spPr>
          <a:xfrm>
            <a:off x="3825528" y="3515070"/>
            <a:ext cx="1122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절차적 생성</a:t>
            </a:r>
            <a:br>
              <a:rPr lang="en-US" altLang="ko-KR" sz="1400" dirty="0"/>
            </a:br>
            <a:r>
              <a:rPr lang="en-US" altLang="ko-KR" sz="1100" dirty="0"/>
              <a:t>(</a:t>
            </a:r>
            <a:r>
              <a:rPr lang="ko-KR" altLang="en-US" sz="1100" dirty="0"/>
              <a:t>랜덤 생성</a:t>
            </a:r>
            <a:r>
              <a:rPr lang="en-US" altLang="ko-KR" sz="1100" dirty="0"/>
              <a:t>)</a:t>
            </a:r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22F882-7234-4D02-9A44-0EFBF3EBC15C}"/>
              </a:ext>
            </a:extLst>
          </p:cNvPr>
          <p:cNvSpPr txBox="1"/>
          <p:nvPr/>
        </p:nvSpPr>
        <p:spPr>
          <a:xfrm>
            <a:off x="6709936" y="3703688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영속적 죽음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C2BD9F3-63C5-46A2-A928-FED2B35FF846}"/>
              </a:ext>
            </a:extLst>
          </p:cNvPr>
          <p:cNvSpPr/>
          <p:nvPr/>
        </p:nvSpPr>
        <p:spPr>
          <a:xfrm>
            <a:off x="8075557" y="2752360"/>
            <a:ext cx="3697343" cy="1342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2008</a:t>
            </a:r>
            <a:r>
              <a:rPr lang="ko-KR" altLang="en-US" sz="1200" dirty="0">
                <a:solidFill>
                  <a:schemeClr val="tx1"/>
                </a:solidFill>
              </a:rPr>
              <a:t>년 독일 베를린에서 열린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개발자 </a:t>
            </a:r>
            <a:r>
              <a:rPr lang="ko-KR" altLang="en-US" sz="1200" dirty="0" err="1">
                <a:solidFill>
                  <a:schemeClr val="tx1"/>
                </a:solidFill>
              </a:rPr>
              <a:t>컴퍼런스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에서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필요한 요소들을 목록으로 정리하기도 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F3E4D7-B5AD-48F8-B66C-F73D9933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란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C6E67E-478A-423B-B7DE-D23319F4F4E8}"/>
              </a:ext>
            </a:extLst>
          </p:cNvPr>
          <p:cNvGrpSpPr/>
          <p:nvPr/>
        </p:nvGrpSpPr>
        <p:grpSpPr>
          <a:xfrm>
            <a:off x="4374826" y="4259923"/>
            <a:ext cx="3281634" cy="2074549"/>
            <a:chOff x="4756269" y="2742666"/>
            <a:chExt cx="3745165" cy="236758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3406A4F-9F22-48C8-AEEF-D1E24A0AFC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139" t="10869" r="25555" b="50003"/>
            <a:stretch/>
          </p:blipFill>
          <p:spPr>
            <a:xfrm>
              <a:off x="4756269" y="2742666"/>
              <a:ext cx="3745163" cy="208980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15E793-9D49-4FAE-B92D-BB9B909B335C}"/>
                </a:ext>
              </a:extLst>
            </p:cNvPr>
            <p:cNvSpPr txBox="1"/>
            <p:nvPr/>
          </p:nvSpPr>
          <p:spPr>
            <a:xfrm>
              <a:off x="7313230" y="4829246"/>
              <a:ext cx="1188204" cy="2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오메가</a:t>
              </a:r>
              <a:r>
                <a:rPr lang="en-US" altLang="ko-KR" sz="1000" dirty="0"/>
                <a:t>(Omega)</a:t>
              </a:r>
              <a:endParaRPr lang="ko-KR" altLang="en-US" sz="10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94FA263-0380-4576-ABBA-5277E373CDEA}"/>
              </a:ext>
            </a:extLst>
          </p:cNvPr>
          <p:cNvGrpSpPr/>
          <p:nvPr/>
        </p:nvGrpSpPr>
        <p:grpSpPr>
          <a:xfrm>
            <a:off x="674095" y="4264296"/>
            <a:ext cx="3281632" cy="2075077"/>
            <a:chOff x="3967673" y="2739444"/>
            <a:chExt cx="3731790" cy="2359726"/>
          </a:xfrm>
        </p:grpSpPr>
        <p:pic>
          <p:nvPicPr>
            <p:cNvPr id="13" name="Picture 4" descr="nethack에 대한 이미지 검색결과">
              <a:extLst>
                <a:ext uri="{FF2B5EF4-FFF2-40B4-BE49-F238E27FC236}">
                  <a16:creationId xmlns:a16="http://schemas.microsoft.com/office/drawing/2014/main" id="{A82A2121-55C8-4B7A-AD8F-C02E944F9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673" y="2739444"/>
              <a:ext cx="3731790" cy="208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2B345F-21D1-40BE-ACF2-2F99C49C9FF9}"/>
                </a:ext>
              </a:extLst>
            </p:cNvPr>
            <p:cNvSpPr txBox="1"/>
            <p:nvPr/>
          </p:nvSpPr>
          <p:spPr>
            <a:xfrm>
              <a:off x="6612464" y="4829246"/>
              <a:ext cx="1086999" cy="269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/>
                <a:t>넷핵</a:t>
              </a:r>
              <a:r>
                <a:rPr lang="en-US" altLang="ko-KR" sz="1000" dirty="0"/>
                <a:t>(</a:t>
              </a:r>
              <a:r>
                <a:rPr lang="en-US" altLang="ko-KR" sz="1000" dirty="0" err="1"/>
                <a:t>Nethack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D31C563-1D05-4120-BCDC-174AFFCB9D01}"/>
              </a:ext>
            </a:extLst>
          </p:cNvPr>
          <p:cNvGrpSpPr/>
          <p:nvPr/>
        </p:nvGrpSpPr>
        <p:grpSpPr>
          <a:xfrm>
            <a:off x="8075557" y="4264523"/>
            <a:ext cx="3278243" cy="2086806"/>
            <a:chOff x="4252795" y="2739444"/>
            <a:chExt cx="3697343" cy="2353589"/>
          </a:xfrm>
        </p:grpSpPr>
        <p:pic>
          <p:nvPicPr>
            <p:cNvPr id="11" name="Picture 6" descr="ancient domains of mystery에 대한 이미지 검색결과">
              <a:extLst>
                <a:ext uri="{FF2B5EF4-FFF2-40B4-BE49-F238E27FC236}">
                  <a16:creationId xmlns:a16="http://schemas.microsoft.com/office/drawing/2014/main" id="{42FC8D0B-5694-43A5-AB2E-FF381451D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2795" y="2739444"/>
              <a:ext cx="3697343" cy="208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89C7E7-7200-4452-A9AA-BB9C2E635F9D}"/>
                </a:ext>
              </a:extLst>
            </p:cNvPr>
            <p:cNvSpPr txBox="1"/>
            <p:nvPr/>
          </p:nvSpPr>
          <p:spPr>
            <a:xfrm>
              <a:off x="7259934" y="4832019"/>
              <a:ext cx="690204" cy="26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ADOM</a:t>
              </a:r>
              <a:endParaRPr lang="ko-KR" altLang="en-US" sz="1000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7A19EBF-6244-41EF-BE2D-25B92F54B70E}"/>
              </a:ext>
            </a:extLst>
          </p:cNvPr>
          <p:cNvGrpSpPr/>
          <p:nvPr/>
        </p:nvGrpSpPr>
        <p:grpSpPr>
          <a:xfrm>
            <a:off x="8389881" y="982858"/>
            <a:ext cx="3068694" cy="1645516"/>
            <a:chOff x="8075557" y="692604"/>
            <a:chExt cx="3697343" cy="198261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CBBC21-1B35-4790-8ADA-47CEE1AC1AD2}"/>
                </a:ext>
              </a:extLst>
            </p:cNvPr>
            <p:cNvSpPr txBox="1"/>
            <p:nvPr/>
          </p:nvSpPr>
          <p:spPr>
            <a:xfrm>
              <a:off x="10688496" y="692604"/>
              <a:ext cx="1084404" cy="277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로그</a:t>
              </a:r>
              <a:r>
                <a:rPr lang="en-US" altLang="ko-KR" sz="1000" dirty="0"/>
                <a:t>(Rogue)</a:t>
              </a:r>
              <a:endParaRPr lang="ko-KR" altLang="en-US" sz="1000" dirty="0"/>
            </a:p>
          </p:txBody>
        </p:sp>
        <p:pic>
          <p:nvPicPr>
            <p:cNvPr id="19" name="Picture 2" descr="1980년 게임 로그에 대한 이미지 검색결과">
              <a:extLst>
                <a:ext uri="{FF2B5EF4-FFF2-40B4-BE49-F238E27FC236}">
                  <a16:creationId xmlns:a16="http://schemas.microsoft.com/office/drawing/2014/main" id="{A5FE4DFD-E82F-4EA3-9CBD-43A501C7E5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7"/>
            <a:stretch/>
          </p:blipFill>
          <p:spPr bwMode="auto">
            <a:xfrm>
              <a:off x="8075557" y="938825"/>
              <a:ext cx="3697343" cy="1736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A747BC-AAE4-4B19-B42C-D70DCDE82681}"/>
              </a:ext>
            </a:extLst>
          </p:cNvPr>
          <p:cNvSpPr/>
          <p:nvPr/>
        </p:nvSpPr>
        <p:spPr>
          <a:xfrm>
            <a:off x="419099" y="938825"/>
            <a:ext cx="7566705" cy="1736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</a:rPr>
              <a:t>1980</a:t>
            </a:r>
            <a:r>
              <a:rPr lang="ko-KR" altLang="en-US" sz="1200" dirty="0">
                <a:solidFill>
                  <a:schemeClr val="tx1"/>
                </a:solidFill>
              </a:rPr>
              <a:t>년대 출시한 게임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600" b="1" dirty="0">
                <a:solidFill>
                  <a:srgbClr val="7030A0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의 특징을 공유하는 게임들을 지칭하는 장르이름이다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7030A0"/>
                </a:solidFill>
              </a:rPr>
              <a:t>최초의 </a:t>
            </a:r>
            <a:r>
              <a:rPr lang="en-US" altLang="ko-KR" sz="1400" b="1" dirty="0">
                <a:solidFill>
                  <a:srgbClr val="7030A0"/>
                </a:solidFill>
              </a:rPr>
              <a:t>pc RPG </a:t>
            </a:r>
            <a:r>
              <a:rPr lang="ko-KR" altLang="en-US" sz="1400" b="1" dirty="0">
                <a:solidFill>
                  <a:srgbClr val="7030A0"/>
                </a:solidFill>
              </a:rPr>
              <a:t>비디오 게임</a:t>
            </a:r>
            <a:r>
              <a:rPr lang="ko-KR" altLang="en-US" sz="1200" dirty="0">
                <a:solidFill>
                  <a:schemeClr val="tx1"/>
                </a:solidFill>
              </a:rPr>
              <a:t>으로 이후 출시되는 </a:t>
            </a:r>
            <a:r>
              <a:rPr lang="en-US" altLang="ko-KR" sz="1200" dirty="0">
                <a:solidFill>
                  <a:schemeClr val="tx1"/>
                </a:solidFill>
              </a:rPr>
              <a:t>RPG </a:t>
            </a:r>
            <a:r>
              <a:rPr lang="ko-KR" altLang="en-US" sz="1200" dirty="0">
                <a:solidFill>
                  <a:schemeClr val="tx1"/>
                </a:solidFill>
              </a:rPr>
              <a:t>비디오 게임들에 많은 영향을 주었다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서구권에서 비디오 게임의 역사를 이야기할 때 필수로 언급된다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오메가</a:t>
            </a:r>
            <a:r>
              <a:rPr lang="en-US" altLang="ko-KR" sz="1200" dirty="0">
                <a:solidFill>
                  <a:schemeClr val="tx1"/>
                </a:solidFill>
              </a:rPr>
              <a:t>(Omega), </a:t>
            </a:r>
            <a:r>
              <a:rPr lang="ko-KR" altLang="en-US" sz="1200" dirty="0" err="1">
                <a:solidFill>
                  <a:schemeClr val="tx1"/>
                </a:solidFill>
              </a:rPr>
              <a:t>넷핵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Nethack</a:t>
            </a:r>
            <a:r>
              <a:rPr lang="en-US" altLang="ko-KR" sz="1200" dirty="0">
                <a:solidFill>
                  <a:schemeClr val="tx1"/>
                </a:solidFill>
              </a:rPr>
              <a:t>), ADOM </a:t>
            </a:r>
            <a:r>
              <a:rPr lang="ko-KR" altLang="en-US" sz="1200" dirty="0">
                <a:solidFill>
                  <a:schemeClr val="tx1"/>
                </a:solidFill>
              </a:rPr>
              <a:t>등 </a:t>
            </a:r>
            <a:r>
              <a:rPr lang="en-US" altLang="ko-KR" sz="1400" b="1" dirty="0">
                <a:solidFill>
                  <a:srgbClr val="7030A0"/>
                </a:solidFill>
              </a:rPr>
              <a:t>‘</a:t>
            </a:r>
            <a:r>
              <a:rPr lang="ko-KR" altLang="en-US" sz="1400" b="1" dirty="0">
                <a:solidFill>
                  <a:srgbClr val="7030A0"/>
                </a:solidFill>
              </a:rPr>
              <a:t>로그</a:t>
            </a:r>
            <a:r>
              <a:rPr lang="en-US" altLang="ko-KR" sz="1400" b="1" dirty="0">
                <a:solidFill>
                  <a:srgbClr val="7030A0"/>
                </a:solidFill>
              </a:rPr>
              <a:t>’</a:t>
            </a:r>
            <a:r>
              <a:rPr lang="ko-KR" altLang="en-US" sz="1400" b="1" dirty="0">
                <a:solidFill>
                  <a:srgbClr val="7030A0"/>
                </a:solidFill>
              </a:rPr>
              <a:t>와 유사한 게임들이 출시</a:t>
            </a:r>
            <a:r>
              <a:rPr lang="ko-KR" altLang="en-US" sz="1200" dirty="0">
                <a:solidFill>
                  <a:schemeClr val="tx1"/>
                </a:solidFill>
              </a:rPr>
              <a:t>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현재에도 많은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장르라는 이름으로 많은 게임들이 출시 되고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1506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28B830-B9D9-4A35-88AC-05E82EC04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FA0C659-4FDE-49B0-956C-7273EF0C513B}"/>
              </a:ext>
            </a:extLst>
          </p:cNvPr>
          <p:cNvGrpSpPr/>
          <p:nvPr/>
        </p:nvGrpSpPr>
        <p:grpSpPr>
          <a:xfrm>
            <a:off x="1997256" y="4344639"/>
            <a:ext cx="3328486" cy="2800350"/>
            <a:chOff x="1940454" y="4369016"/>
            <a:chExt cx="3328486" cy="280035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E25B61F-1E53-45A6-B689-99B200E71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0454" y="4369016"/>
              <a:ext cx="3328486" cy="28003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81E3022-2EE5-47B1-846F-0F36C637E48E}"/>
                </a:ext>
              </a:extLst>
            </p:cNvPr>
            <p:cNvSpPr/>
            <p:nvPr/>
          </p:nvSpPr>
          <p:spPr>
            <a:xfrm>
              <a:off x="2519278" y="6925071"/>
              <a:ext cx="2162363" cy="244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숙련도와 이해도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A919C76-5F14-49C4-B029-E77E212009C6}"/>
                </a:ext>
              </a:extLst>
            </p:cNvPr>
            <p:cNvSpPr/>
            <p:nvPr/>
          </p:nvSpPr>
          <p:spPr>
            <a:xfrm rot="5400000">
              <a:off x="1038038" y="5555345"/>
              <a:ext cx="2460396" cy="27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도전 난이도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4006FC2-1E85-4898-BEA8-3012D457D42D}"/>
                </a:ext>
              </a:extLst>
            </p:cNvPr>
            <p:cNvSpPr/>
            <p:nvPr/>
          </p:nvSpPr>
          <p:spPr>
            <a:xfrm>
              <a:off x="4434704" y="6296643"/>
              <a:ext cx="651314" cy="27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지루함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719DE76-88C4-46C9-A948-B44CD78F7425}"/>
                </a:ext>
              </a:extLst>
            </p:cNvPr>
            <p:cNvSpPr/>
            <p:nvPr/>
          </p:nvSpPr>
          <p:spPr>
            <a:xfrm>
              <a:off x="2631119" y="4700307"/>
              <a:ext cx="728820" cy="27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좌절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302872C-E187-456C-A70A-B5D6CD3302F6}"/>
                </a:ext>
              </a:extLst>
            </p:cNvPr>
            <p:cNvSpPr/>
            <p:nvPr/>
          </p:nvSpPr>
          <p:spPr>
            <a:xfrm>
              <a:off x="3610828" y="4666527"/>
              <a:ext cx="452542" cy="27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죽음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FA4EDE5-9C57-4E1C-AAD0-106EAD201A04}"/>
                </a:ext>
              </a:extLst>
            </p:cNvPr>
            <p:cNvSpPr/>
            <p:nvPr/>
          </p:nvSpPr>
          <p:spPr>
            <a:xfrm>
              <a:off x="3028893" y="5270198"/>
              <a:ext cx="452542" cy="27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죽음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DE44E34-19D2-4226-8DFE-AC29694FBDD0}"/>
                </a:ext>
              </a:extLst>
            </p:cNvPr>
            <p:cNvSpPr/>
            <p:nvPr/>
          </p:nvSpPr>
          <p:spPr>
            <a:xfrm>
              <a:off x="2554946" y="5767520"/>
              <a:ext cx="452542" cy="27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죽음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206CBDC-C5DE-4EC8-AD6D-F474FD8CCCD9}"/>
              </a:ext>
            </a:extLst>
          </p:cNvPr>
          <p:cNvGrpSpPr/>
          <p:nvPr/>
        </p:nvGrpSpPr>
        <p:grpSpPr>
          <a:xfrm>
            <a:off x="1824085" y="982271"/>
            <a:ext cx="3314700" cy="3009900"/>
            <a:chOff x="1803466" y="1223403"/>
            <a:chExt cx="3314700" cy="300990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23B012B-0522-416A-B9B4-B04F301A2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3466" y="1223403"/>
              <a:ext cx="3314700" cy="3009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54C776B-65CD-4897-8FB7-B0818C9B7CA6}"/>
                </a:ext>
              </a:extLst>
            </p:cNvPr>
            <p:cNvSpPr/>
            <p:nvPr/>
          </p:nvSpPr>
          <p:spPr>
            <a:xfrm>
              <a:off x="2318994" y="3942006"/>
              <a:ext cx="2460396" cy="27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숙련도와 이해도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36DA870-9A4D-4C2E-9B1F-7F9F5A4C3F56}"/>
                </a:ext>
              </a:extLst>
            </p:cNvPr>
            <p:cNvSpPr/>
            <p:nvPr/>
          </p:nvSpPr>
          <p:spPr>
            <a:xfrm rot="5400000">
              <a:off x="847279" y="2591330"/>
              <a:ext cx="2460396" cy="27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도전 난이도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17733CE-B5E2-4294-BF8A-8878DB52CAFC}"/>
                </a:ext>
              </a:extLst>
            </p:cNvPr>
            <p:cNvSpPr/>
            <p:nvPr/>
          </p:nvSpPr>
          <p:spPr>
            <a:xfrm>
              <a:off x="3414609" y="1681496"/>
              <a:ext cx="452542" cy="27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죽음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43671D2-0F60-49EC-BC7A-378C0C4C1B01}"/>
                </a:ext>
              </a:extLst>
            </p:cNvPr>
            <p:cNvSpPr/>
            <p:nvPr/>
          </p:nvSpPr>
          <p:spPr>
            <a:xfrm>
              <a:off x="2907397" y="2181162"/>
              <a:ext cx="452542" cy="27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죽음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1B917B6-6BD7-4BCA-919D-F18E4C4AC092}"/>
                </a:ext>
              </a:extLst>
            </p:cNvPr>
            <p:cNvSpPr/>
            <p:nvPr/>
          </p:nvSpPr>
          <p:spPr>
            <a:xfrm>
              <a:off x="2366775" y="2707059"/>
              <a:ext cx="452542" cy="27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죽음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C765E97-6745-4ADC-B370-8373AFCE9E6C}"/>
                </a:ext>
              </a:extLst>
            </p:cNvPr>
            <p:cNvSpPr/>
            <p:nvPr/>
          </p:nvSpPr>
          <p:spPr>
            <a:xfrm>
              <a:off x="3545677" y="3102316"/>
              <a:ext cx="976530" cy="27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지루함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DF12FF8-FFA8-4A7C-BF5E-D4AC5345A284}"/>
                </a:ext>
              </a:extLst>
            </p:cNvPr>
            <p:cNvSpPr/>
            <p:nvPr/>
          </p:nvSpPr>
          <p:spPr>
            <a:xfrm>
              <a:off x="2326289" y="1738032"/>
              <a:ext cx="976530" cy="27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좌절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BEEB59D-AA64-43EF-B377-9D390B36CE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1369" y="1306170"/>
              <a:ext cx="1586132" cy="1660433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F00BDDAC-A974-4AA9-A5AD-3AF133745B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9753" y="1498154"/>
              <a:ext cx="2285568" cy="239263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7435210-801C-4BF0-A896-99A1ECE40CD9}"/>
                </a:ext>
              </a:extLst>
            </p:cNvPr>
            <p:cNvSpPr/>
            <p:nvPr/>
          </p:nvSpPr>
          <p:spPr>
            <a:xfrm>
              <a:off x="3695586" y="1413731"/>
              <a:ext cx="976530" cy="27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몰입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11027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19AC8-C8CE-48AE-9343-525760889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8F1B5-638B-494D-9480-40D2045A6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000" dirty="0"/>
              <a:t>영속적 죽음을 통한 플레이어의 플레이 방식의 변화</a:t>
            </a:r>
            <a:endParaRPr lang="en-US" altLang="ko-KR" sz="1000" dirty="0"/>
          </a:p>
          <a:p>
            <a:r>
              <a:rPr lang="ko-KR" altLang="en-US" sz="1000" dirty="0"/>
              <a:t>죽음의 유예를 위한 선택적 플레이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/>
              <a:t>영속적 죽음이 있는 게임의 목표는 살아남는 것이다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더 많은 아이템을 획득하고 미로를 탈출하고나 보스 몬스터를 물리치는 등의 게임 내적인 목표가 있지만 이 모든 것은 플레이어 캐릭터가 살아남았을 때 가능한 것이다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때문에 장애물을 회피하고 극복하는 것은 다가오는 죽음을 지연시키거나 회피하기 위해서이다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캐릭터는 언제든 죽을 수 있다는 유한성을 이해하고 신중한 선택을 해가는 과정이 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en-US" altLang="ko-KR" sz="1000" dirty="0"/>
              <a:t>‘</a:t>
            </a:r>
            <a:r>
              <a:rPr lang="ko-KR" altLang="en-US" sz="1000" dirty="0"/>
              <a:t>생존 게임</a:t>
            </a:r>
            <a:r>
              <a:rPr lang="en-US" altLang="ko-KR" sz="1000" dirty="0"/>
              <a:t>‘</a:t>
            </a:r>
            <a:r>
              <a:rPr lang="ko-KR" altLang="en-US" sz="1000" dirty="0"/>
              <a:t>에서 영속적 죽음을 자주 사용하는데</a:t>
            </a:r>
            <a:r>
              <a:rPr lang="en-US" altLang="ko-KR" sz="1000" dirty="0"/>
              <a:t>, </a:t>
            </a:r>
            <a:r>
              <a:rPr lang="ko-KR" altLang="en-US" sz="1000" dirty="0"/>
              <a:t>생명의 유한성을 인지하고 죽음에 대한 두려움을 불러오는 영속적 죽음의 </a:t>
            </a:r>
            <a:r>
              <a:rPr lang="ko-KR" altLang="en-US" sz="1000" dirty="0" err="1"/>
              <a:t>매커니즘과</a:t>
            </a:r>
            <a:r>
              <a:rPr lang="ko-KR" altLang="en-US" sz="1000" dirty="0"/>
              <a:t> </a:t>
            </a:r>
            <a:r>
              <a:rPr lang="en-US" altLang="ko-KR" sz="1000" dirty="0"/>
              <a:t>‘</a:t>
            </a:r>
            <a:r>
              <a:rPr lang="ko-KR" altLang="en-US" sz="1000" dirty="0"/>
              <a:t>살아야 한다</a:t>
            </a:r>
            <a:r>
              <a:rPr lang="en-US" altLang="ko-KR" sz="1000" dirty="0"/>
              <a:t>’</a:t>
            </a:r>
            <a:r>
              <a:rPr lang="ko-KR" altLang="en-US" sz="1000" dirty="0"/>
              <a:t>는 게임의 목표가 일맥상통하기 때문이다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게임에서 죽음은 늘 겪는 사건이다</a:t>
            </a:r>
            <a:r>
              <a:rPr lang="en-US" altLang="ko-KR" sz="1000" dirty="0"/>
              <a:t>. MMORPG</a:t>
            </a:r>
            <a:r>
              <a:rPr lang="ko-KR" altLang="en-US" sz="1000" dirty="0"/>
              <a:t>에서 어느 공간에 가든 플레이어는 죽음을 눈으로 볼 수 있다</a:t>
            </a:r>
            <a:r>
              <a:rPr lang="en-US" altLang="ko-KR" sz="1000" dirty="0"/>
              <a:t>. </a:t>
            </a:r>
            <a:r>
              <a:rPr lang="ko-KR" altLang="en-US" sz="1000" dirty="0"/>
              <a:t>본인의 캐릭터의 죽음 또는 다른 플레이어의 죽음이든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게임에서 묘지나 다른 플레이어의 시체를 보며 누구나 죽는 것을 인지하고 전투의 위험성을 체감하게 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게임에 필수적인 요소이다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영속적 죽음은 인지 그 이상의 효과를 넘어</a:t>
            </a:r>
            <a:r>
              <a:rPr lang="en-US" altLang="ko-KR" sz="1000" dirty="0"/>
              <a:t> </a:t>
            </a:r>
            <a:r>
              <a:rPr lang="ko-KR" altLang="en-US" sz="1000" dirty="0"/>
              <a:t>플레이 스타일이 바뀌게 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언제든 죽을 수 있다는 긴장감 속에 시각적으로 보이는 </a:t>
            </a:r>
            <a:r>
              <a:rPr lang="ko-KR" altLang="en-US" sz="1000" dirty="0" err="1"/>
              <a:t>수치값들이</a:t>
            </a:r>
            <a:r>
              <a:rPr lang="ko-KR" altLang="en-US" sz="1000" dirty="0"/>
              <a:t> 플레이어를 더욱 옥죄이게 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endParaRPr lang="en-US" altLang="ko-KR" sz="1000" dirty="0"/>
          </a:p>
        </p:txBody>
      </p:sp>
      <p:pic>
        <p:nvPicPr>
          <p:cNvPr id="5" name="그림 4" descr="사람, 실내, 남자, 서있는이(가) 표시된 사진&#10;&#10;자동 생성된 설명">
            <a:extLst>
              <a:ext uri="{FF2B5EF4-FFF2-40B4-BE49-F238E27FC236}">
                <a16:creationId xmlns:a16="http://schemas.microsoft.com/office/drawing/2014/main" id="{E1A0DD3C-E9E5-48B6-8ACD-E406D25B39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9" t="16459" r="20556" b="35392"/>
          <a:stretch/>
        </p:blipFill>
        <p:spPr>
          <a:xfrm>
            <a:off x="10910887" y="2882900"/>
            <a:ext cx="2562225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83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A32F260-B8AB-44CD-BD9B-A14E489E0A45}"/>
              </a:ext>
            </a:extLst>
          </p:cNvPr>
          <p:cNvSpPr/>
          <p:nvPr/>
        </p:nvSpPr>
        <p:spPr>
          <a:xfrm>
            <a:off x="473246" y="763803"/>
            <a:ext cx="7040709" cy="316854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ABAFAED-8592-4242-9697-5C83230C28D4}"/>
              </a:ext>
            </a:extLst>
          </p:cNvPr>
          <p:cNvSpPr/>
          <p:nvPr/>
        </p:nvSpPr>
        <p:spPr>
          <a:xfrm>
            <a:off x="473247" y="4020146"/>
            <a:ext cx="5527616" cy="2068925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A1DBB44-4E5D-4B1C-A8D3-CD3AD36B3F98}"/>
              </a:ext>
            </a:extLst>
          </p:cNvPr>
          <p:cNvSpPr/>
          <p:nvPr/>
        </p:nvSpPr>
        <p:spPr>
          <a:xfrm>
            <a:off x="6203615" y="4020146"/>
            <a:ext cx="5527616" cy="2068925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04FF734-9F9B-4269-A075-D7B0BC52307D}"/>
              </a:ext>
            </a:extLst>
          </p:cNvPr>
          <p:cNvSpPr/>
          <p:nvPr/>
        </p:nvSpPr>
        <p:spPr>
          <a:xfrm>
            <a:off x="7738837" y="781845"/>
            <a:ext cx="3992394" cy="3137486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2679867" y="4007231"/>
            <a:ext cx="3320995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높은 가치요소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479484" y="1291354"/>
            <a:ext cx="7054791" cy="2627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2008</a:t>
            </a:r>
            <a:r>
              <a:rPr lang="ko-KR" altLang="en-US" sz="1000" dirty="0">
                <a:solidFill>
                  <a:schemeClr val="tx1"/>
                </a:solidFill>
              </a:rPr>
              <a:t>년 독일 베를린에서 열린 </a:t>
            </a:r>
            <a:r>
              <a:rPr lang="en-US" altLang="ko-KR" sz="1100" dirty="0">
                <a:solidFill>
                  <a:schemeClr val="tx1"/>
                </a:solidFill>
              </a:rPr>
              <a:t>Roguelike Development Conference</a:t>
            </a:r>
            <a:r>
              <a:rPr lang="ko-KR" altLang="en-US" sz="1000" dirty="0">
                <a:solidFill>
                  <a:schemeClr val="tx1"/>
                </a:solidFill>
              </a:rPr>
              <a:t>에서 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게임에 필수적인 요소들을 정리했다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7030A0"/>
                </a:solidFill>
              </a:rPr>
              <a:t>베를린 해석</a:t>
            </a:r>
            <a:r>
              <a:rPr lang="en-US" altLang="ko-KR" sz="1000" dirty="0">
                <a:solidFill>
                  <a:schemeClr val="tx1"/>
                </a:solidFill>
              </a:rPr>
              <a:t>(Berlin Interpretation)</a:t>
            </a:r>
            <a:r>
              <a:rPr lang="ko-KR" altLang="en-US" sz="1000" dirty="0">
                <a:solidFill>
                  <a:schemeClr val="tx1"/>
                </a:solidFill>
              </a:rPr>
              <a:t>이라는 이름으로 발표되었다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&lt;</a:t>
            </a:r>
            <a:r>
              <a:rPr lang="ko-KR" altLang="en-US" sz="1000" dirty="0">
                <a:solidFill>
                  <a:schemeClr val="tx1"/>
                </a:solidFill>
              </a:rPr>
              <a:t>본문의 서론</a:t>
            </a:r>
            <a:r>
              <a:rPr lang="en-US" altLang="ko-KR" sz="1000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7030A0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란 하나의 장르로서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solidFill>
                  <a:srgbClr val="7030A0"/>
                </a:solidFill>
              </a:rPr>
              <a:t>단지 </a:t>
            </a:r>
            <a:r>
              <a:rPr lang="en-US" altLang="ko-KR" sz="1000" b="1" dirty="0">
                <a:solidFill>
                  <a:srgbClr val="7030A0"/>
                </a:solidFill>
              </a:rPr>
              <a:t>‘</a:t>
            </a:r>
            <a:r>
              <a:rPr lang="ko-KR" altLang="en-US" sz="1000" b="1" dirty="0">
                <a:solidFill>
                  <a:srgbClr val="7030A0"/>
                </a:solidFill>
              </a:rPr>
              <a:t>로그 비슷한 것</a:t>
            </a:r>
            <a:r>
              <a:rPr lang="en-US" altLang="ko-KR" sz="1000" b="1" dirty="0">
                <a:solidFill>
                  <a:srgbClr val="7030A0"/>
                </a:solidFill>
              </a:rPr>
              <a:t>‘</a:t>
            </a:r>
            <a:r>
              <a:rPr lang="ko-KR" altLang="en-US" sz="1000" b="1" dirty="0">
                <a:solidFill>
                  <a:srgbClr val="7030A0"/>
                </a:solidFill>
              </a:rPr>
              <a:t>만이 아니다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chemeClr val="tx1"/>
                </a:solidFill>
              </a:rPr>
              <a:t>ADOM, </a:t>
            </a:r>
            <a:r>
              <a:rPr lang="en-US" altLang="ko-KR" sz="1000" dirty="0" err="1">
                <a:solidFill>
                  <a:schemeClr val="tx1"/>
                </a:solidFill>
              </a:rPr>
              <a:t>Angband</a:t>
            </a:r>
            <a:r>
              <a:rPr lang="en-US" altLang="ko-KR" sz="1000" dirty="0">
                <a:solidFill>
                  <a:schemeClr val="tx1"/>
                </a:solidFill>
              </a:rPr>
              <a:t>, Crawl, </a:t>
            </a:r>
            <a:r>
              <a:rPr lang="en-US" altLang="ko-KR" sz="1000" dirty="0" err="1">
                <a:solidFill>
                  <a:schemeClr val="tx1"/>
                </a:solidFill>
              </a:rPr>
              <a:t>Nethack</a:t>
            </a:r>
            <a:r>
              <a:rPr lang="en-US" altLang="ko-KR" sz="1000" dirty="0">
                <a:solidFill>
                  <a:schemeClr val="tx1"/>
                </a:solidFill>
              </a:rPr>
              <a:t>, Rouge</a:t>
            </a:r>
            <a:r>
              <a:rPr lang="ko-KR" altLang="en-US" sz="1000" dirty="0">
                <a:solidFill>
                  <a:schemeClr val="tx1"/>
                </a:solidFill>
              </a:rPr>
              <a:t>을 예로 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게임이 가지는 특징을 목록화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아래 목록들은 </a:t>
            </a:r>
            <a:r>
              <a:rPr lang="ko-KR" altLang="en-US" sz="1100" b="1" dirty="0">
                <a:solidFill>
                  <a:srgbClr val="7030A0"/>
                </a:solidFill>
              </a:rPr>
              <a:t>어떤 게임이 로그 </a:t>
            </a:r>
            <a:r>
              <a:rPr lang="ko-KR" altLang="en-US" sz="1100" b="1" dirty="0" err="1">
                <a:solidFill>
                  <a:srgbClr val="7030A0"/>
                </a:solidFill>
              </a:rPr>
              <a:t>라이크</a:t>
            </a:r>
            <a:r>
              <a:rPr lang="ko-KR" altLang="en-US" sz="1100" b="1" dirty="0">
                <a:solidFill>
                  <a:srgbClr val="7030A0"/>
                </a:solidFill>
              </a:rPr>
              <a:t> 인지 결정하는 데 사용</a:t>
            </a:r>
            <a:r>
              <a:rPr lang="ko-KR" altLang="en-US" sz="1000" dirty="0">
                <a:solidFill>
                  <a:schemeClr val="tx1"/>
                </a:solidFill>
              </a:rPr>
              <a:t>할 수 있다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어느 </a:t>
            </a:r>
            <a:r>
              <a:rPr lang="ko-KR" altLang="en-US" sz="1000" b="1" dirty="0">
                <a:solidFill>
                  <a:srgbClr val="7030A0"/>
                </a:solidFill>
              </a:rPr>
              <a:t>요소가 누락되었다고 해서 특성 게임이 로그 </a:t>
            </a:r>
            <a:r>
              <a:rPr lang="ko-KR" altLang="en-US" sz="1000" b="1" dirty="0" err="1">
                <a:solidFill>
                  <a:srgbClr val="7030A0"/>
                </a:solidFill>
              </a:rPr>
              <a:t>라이크가</a:t>
            </a:r>
            <a:r>
              <a:rPr lang="ko-KR" altLang="en-US" sz="1000" b="1" dirty="0">
                <a:solidFill>
                  <a:srgbClr val="7030A0"/>
                </a:solidFill>
              </a:rPr>
              <a:t> 아니라는 의미는 아니다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마찬가지로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몇 가지 요소를 갖고 있다고 해서 특정 게임이 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라는 의미는 아니다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만드는 목적은 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rgbClr val="7030A0"/>
                </a:solidFill>
              </a:rPr>
              <a:t>커뮤니티가 개발자들이 배우고 익히는 것을 더 잘 이해할 수 있도록 돕기 위해서</a:t>
            </a:r>
            <a:r>
              <a:rPr lang="ko-KR" altLang="en-US" sz="1000" dirty="0">
                <a:solidFill>
                  <a:schemeClr val="tx1"/>
                </a:solidFill>
              </a:rPr>
              <a:t> 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개발자나 게임에 어떤 </a:t>
            </a:r>
            <a:r>
              <a:rPr lang="ko-KR" altLang="en-US" sz="1000" b="1" dirty="0">
                <a:solidFill>
                  <a:srgbClr val="7030A0"/>
                </a:solidFill>
              </a:rPr>
              <a:t>제약을 가하려고 하는 것은 아니다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8391525" y="4007230"/>
            <a:ext cx="3317969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낮은 가치요소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hlinkClick r:id="rId2"/>
            <a:extLst>
              <a:ext uri="{FF2B5EF4-FFF2-40B4-BE49-F238E27FC236}">
                <a16:creationId xmlns:a16="http://schemas.microsoft.com/office/drawing/2014/main" id="{7B4F89A8-835F-4D21-8BD5-9AAE6A1B8D53}"/>
              </a:ext>
            </a:extLst>
          </p:cNvPr>
          <p:cNvSpPr/>
          <p:nvPr/>
        </p:nvSpPr>
        <p:spPr>
          <a:xfrm>
            <a:off x="479484" y="768929"/>
            <a:ext cx="7054790" cy="434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베를린 해석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pic>
        <p:nvPicPr>
          <p:cNvPr id="10" name="Picture 6" descr="Roguelike Development Conference에 대한 이미지 검색결과">
            <a:hlinkClick r:id="rId2"/>
            <a:extLst>
              <a:ext uri="{FF2B5EF4-FFF2-40B4-BE49-F238E27FC236}">
                <a16:creationId xmlns:a16="http://schemas.microsoft.com/office/drawing/2014/main" id="{EDAF642E-F63C-41FC-804D-2C95EFFAE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7" t="-1109" b="3716"/>
          <a:stretch/>
        </p:blipFill>
        <p:spPr bwMode="auto">
          <a:xfrm>
            <a:off x="7947213" y="915236"/>
            <a:ext cx="3533588" cy="28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AD8ACC-F3D6-4DD0-B2FD-BA6454FAFE1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2" y="4265246"/>
            <a:ext cx="1565807" cy="15658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3E17E25-589F-43D9-92E6-9DE500067A1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75" y="4177887"/>
            <a:ext cx="1740525" cy="174052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D97947-A4DD-41DC-B5A8-BFFAE0598780}"/>
              </a:ext>
            </a:extLst>
          </p:cNvPr>
          <p:cNvSpPr/>
          <p:nvPr/>
        </p:nvSpPr>
        <p:spPr>
          <a:xfrm>
            <a:off x="2679867" y="4599595"/>
            <a:ext cx="3327233" cy="1489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/>
                </a:solidFill>
              </a:rPr>
              <a:t>없으면 치명적인 요소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/>
                </a:solidFill>
              </a:rPr>
              <a:t>해당 부분을 대체할 무언가 필요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/>
                </a:solidFill>
              </a:rPr>
              <a:t>로그 </a:t>
            </a:r>
            <a:r>
              <a:rPr lang="ko-KR" altLang="en-US" sz="11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100" b="1" dirty="0">
                <a:solidFill>
                  <a:schemeClr val="tx1"/>
                </a:solidFill>
              </a:rPr>
              <a:t> 게임이라면 가지고 있어야 하는 필수적인 요소들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F1EB8C-9845-4DDA-B24A-359C4EA15407}"/>
              </a:ext>
            </a:extLst>
          </p:cNvPr>
          <p:cNvSpPr/>
          <p:nvPr/>
        </p:nvSpPr>
        <p:spPr>
          <a:xfrm>
            <a:off x="8391525" y="4599595"/>
            <a:ext cx="3317969" cy="1489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/>
                </a:solidFill>
              </a:rPr>
              <a:t>없어도 되는 요소들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/>
                </a:solidFill>
              </a:rPr>
              <a:t>과거와 현재의 하드웨어 사양이 다른 점을 고려함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/>
                </a:solidFill>
              </a:rPr>
              <a:t>해당 요소를 빼고 다른 장르와 콜라보가 가능함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48D7B2-451B-4262-90CE-86BBEA74D2ED}"/>
              </a:ext>
            </a:extLst>
          </p:cNvPr>
          <p:cNvSpPr txBox="1"/>
          <p:nvPr/>
        </p:nvSpPr>
        <p:spPr>
          <a:xfrm>
            <a:off x="9561759" y="3716901"/>
            <a:ext cx="20217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그림을 클릭하시면 본문으로 이동합니다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14748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C063A-7C5B-4A0D-B3F3-47C8C76B5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CE31EA2-3838-43CA-8092-C62B92788577}"/>
              </a:ext>
            </a:extLst>
          </p:cNvPr>
          <p:cNvSpPr/>
          <p:nvPr/>
        </p:nvSpPr>
        <p:spPr>
          <a:xfrm>
            <a:off x="823218" y="7061200"/>
            <a:ext cx="10530582" cy="1686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오늘날의 다른 게임들과 다른 점이 많다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의 경우 다양한 의견이 많이 나오고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왜냐하면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가 나올 당시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사양 한계로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을 사용한 것을 너무 일반화 해서 정리한 것이 아니냐는 의견이다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핵심적인 부분은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높은 가치요소</a:t>
            </a:r>
            <a:r>
              <a:rPr lang="en-US" altLang="ko-KR" sz="1000" dirty="0">
                <a:solidFill>
                  <a:schemeClr val="tx1"/>
                </a:solidFill>
              </a:rPr>
              <a:t>’ </a:t>
            </a:r>
            <a:r>
              <a:rPr lang="ko-KR" altLang="en-US" sz="1000" dirty="0">
                <a:solidFill>
                  <a:schemeClr val="tx1"/>
                </a:solidFill>
              </a:rPr>
              <a:t>부분으로 위 요소들을 기반으로 만들어진 게임을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라고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F3458CB-65D2-42CA-BF54-6BF56677E6E3}"/>
              </a:ext>
            </a:extLst>
          </p:cNvPr>
          <p:cNvSpPr/>
          <p:nvPr/>
        </p:nvSpPr>
        <p:spPr>
          <a:xfrm>
            <a:off x="5847713" y="752370"/>
            <a:ext cx="5752338" cy="2438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en-US" altLang="ko-KR" sz="1050" dirty="0">
                <a:solidFill>
                  <a:schemeClr val="tx1"/>
                </a:solidFill>
              </a:rPr>
              <a:t>‘</a:t>
            </a:r>
            <a:r>
              <a:rPr lang="ko-KR" altLang="en-US" sz="1050" dirty="0">
                <a:solidFill>
                  <a:schemeClr val="tx1"/>
                </a:solidFill>
              </a:rPr>
              <a:t>랜덤 맵 생성</a:t>
            </a:r>
            <a:r>
              <a:rPr lang="en-US" altLang="ko-KR" sz="1050" dirty="0">
                <a:solidFill>
                  <a:schemeClr val="tx1"/>
                </a:solidFill>
              </a:rPr>
              <a:t>‘, ‘</a:t>
            </a:r>
            <a:r>
              <a:rPr lang="ko-KR" altLang="en-US" sz="1050" dirty="0">
                <a:solidFill>
                  <a:schemeClr val="tx1"/>
                </a:solidFill>
              </a:rPr>
              <a:t>영속적 죽음</a:t>
            </a:r>
            <a:r>
              <a:rPr lang="en-US" altLang="ko-KR" sz="1050" dirty="0">
                <a:solidFill>
                  <a:schemeClr val="tx1"/>
                </a:solidFill>
              </a:rPr>
              <a:t>‘, </a:t>
            </a:r>
            <a:r>
              <a:rPr lang="ko-KR" altLang="en-US" sz="1050" dirty="0">
                <a:solidFill>
                  <a:schemeClr val="tx1"/>
                </a:solidFill>
              </a:rPr>
              <a:t>자원관리</a:t>
            </a:r>
            <a:r>
              <a:rPr lang="en-US" altLang="ko-KR" sz="1050" dirty="0">
                <a:solidFill>
                  <a:schemeClr val="tx1"/>
                </a:solidFill>
              </a:rPr>
              <a:t>’, ‘</a:t>
            </a:r>
            <a:r>
              <a:rPr lang="ko-KR" altLang="en-US" sz="1050" dirty="0">
                <a:solidFill>
                  <a:schemeClr val="tx1"/>
                </a:solidFill>
              </a:rPr>
              <a:t>탐험</a:t>
            </a:r>
            <a:r>
              <a:rPr lang="en-US" altLang="ko-KR" sz="1050" dirty="0">
                <a:solidFill>
                  <a:schemeClr val="tx1"/>
                </a:solidFill>
              </a:rPr>
              <a:t>’</a:t>
            </a:r>
            <a:r>
              <a:rPr lang="ko-KR" altLang="en-US" sz="1050" dirty="0">
                <a:solidFill>
                  <a:schemeClr val="tx1"/>
                </a:solidFill>
              </a:rPr>
              <a:t>을 집중적으로 정리할 예정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</a:rPr>
              <a:t>다른 요소들의 경우 다른 장르의 특징을 사용해도 무방하다 판단함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</a:rPr>
              <a:t>하지만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ko-KR" altLang="en-US" sz="1050" dirty="0">
                <a:solidFill>
                  <a:schemeClr val="tx1"/>
                </a:solidFill>
              </a:rPr>
              <a:t>위에 요소들이 없으면 로그</a:t>
            </a:r>
            <a:r>
              <a:rPr lang="en-US" altLang="ko-KR" sz="1050" dirty="0">
                <a:solidFill>
                  <a:schemeClr val="tx1"/>
                </a:solidFill>
              </a:rPr>
              <a:t>-</a:t>
            </a:r>
            <a:r>
              <a:rPr lang="ko-KR" altLang="en-US" sz="1050" dirty="0" err="1">
                <a:solidFill>
                  <a:schemeClr val="tx1"/>
                </a:solidFill>
              </a:rPr>
              <a:t>라이크</a:t>
            </a:r>
            <a:r>
              <a:rPr lang="ko-KR" altLang="en-US" sz="1050" dirty="0">
                <a:solidFill>
                  <a:schemeClr val="tx1"/>
                </a:solidFill>
              </a:rPr>
              <a:t> 장르라고 하기에는 매우 부족하다고 생각함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</a:rPr>
              <a:t>또한 위 요소는 다른 게임에서 찾기 힘든 특수한 요소들이라는 점에서 분석할 가치가 매우 높다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41C38152-06E7-42A4-9634-52BA372D7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49" y="752370"/>
            <a:ext cx="5196671" cy="243869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0E185DE-6060-41E6-BF42-46CD46047421}"/>
              </a:ext>
            </a:extLst>
          </p:cNvPr>
          <p:cNvSpPr/>
          <p:nvPr/>
        </p:nvSpPr>
        <p:spPr>
          <a:xfrm>
            <a:off x="591949" y="3261969"/>
            <a:ext cx="5196671" cy="2438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다른 요소들의 간략한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568191-0FA0-4AB2-8784-72F6A054F7BB}"/>
              </a:ext>
            </a:extLst>
          </p:cNvPr>
          <p:cNvSpPr/>
          <p:nvPr/>
        </p:nvSpPr>
        <p:spPr>
          <a:xfrm>
            <a:off x="5847713" y="3261969"/>
            <a:ext cx="5752338" cy="2438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참고 사진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A9BCD0-0C70-4DA9-85FD-28B8DBBE9826}"/>
              </a:ext>
            </a:extLst>
          </p:cNvPr>
          <p:cNvSpPr/>
          <p:nvPr/>
        </p:nvSpPr>
        <p:spPr>
          <a:xfrm>
            <a:off x="6679753" y="981164"/>
            <a:ext cx="1876424" cy="47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랜덤 맵 생성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29898D-1F1A-4693-A053-5536BAC69C90}"/>
              </a:ext>
            </a:extLst>
          </p:cNvPr>
          <p:cNvSpPr/>
          <p:nvPr/>
        </p:nvSpPr>
        <p:spPr>
          <a:xfrm>
            <a:off x="6679753" y="1573527"/>
            <a:ext cx="1876424" cy="47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영속적 죽음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983D30-7029-4494-8417-CA6611ADAD78}"/>
              </a:ext>
            </a:extLst>
          </p:cNvPr>
          <p:cNvSpPr/>
          <p:nvPr/>
        </p:nvSpPr>
        <p:spPr>
          <a:xfrm>
            <a:off x="8695165" y="1573527"/>
            <a:ext cx="1876424" cy="47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자원관리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95E62F5-770B-475D-9577-1315A8910456}"/>
              </a:ext>
            </a:extLst>
          </p:cNvPr>
          <p:cNvSpPr/>
          <p:nvPr/>
        </p:nvSpPr>
        <p:spPr>
          <a:xfrm>
            <a:off x="8695165" y="982708"/>
            <a:ext cx="1876424" cy="47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식별 요소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18E1AC-BC37-4C8E-98EC-00243C51B801}"/>
              </a:ext>
            </a:extLst>
          </p:cNvPr>
          <p:cNvSpPr txBox="1"/>
          <p:nvPr/>
        </p:nvSpPr>
        <p:spPr>
          <a:xfrm>
            <a:off x="4491470" y="2944848"/>
            <a:ext cx="1297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베를린 해석 요약 본</a:t>
            </a:r>
          </a:p>
        </p:txBody>
      </p:sp>
    </p:spTree>
    <p:extLst>
      <p:ext uri="{BB962C8B-B14F-4D97-AF65-F5344CB8AC3E}">
        <p14:creationId xmlns:p14="http://schemas.microsoft.com/office/powerpoint/2010/main" val="1973624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C063A-7C5B-4A0D-B3F3-47C8C76B5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CE31EA2-3838-43CA-8092-C62B92788577}"/>
              </a:ext>
            </a:extLst>
          </p:cNvPr>
          <p:cNvSpPr/>
          <p:nvPr/>
        </p:nvSpPr>
        <p:spPr>
          <a:xfrm>
            <a:off x="823218" y="7061200"/>
            <a:ext cx="10530582" cy="1686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오늘날의 다른 게임들과 다른 점이 많다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의 경우 다양한 의견이 많이 나오고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왜냐하면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가 나올 당시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사양 한계로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을 사용한 것을 너무 일반화 해서 정리한 것이 아니냐는 의견이다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핵심적인 부분은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높은 가치요소</a:t>
            </a:r>
            <a:r>
              <a:rPr lang="en-US" altLang="ko-KR" sz="1000" dirty="0">
                <a:solidFill>
                  <a:schemeClr val="tx1"/>
                </a:solidFill>
              </a:rPr>
              <a:t>’ </a:t>
            </a:r>
            <a:r>
              <a:rPr lang="ko-KR" altLang="en-US" sz="1000" dirty="0">
                <a:solidFill>
                  <a:schemeClr val="tx1"/>
                </a:solidFill>
              </a:rPr>
              <a:t>부분으로 위 요소들을 기반으로 만들어진 게임을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라고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DC7BDF7-F3E4-4060-9607-B5BBFB920EEC}"/>
              </a:ext>
            </a:extLst>
          </p:cNvPr>
          <p:cNvGrpSpPr/>
          <p:nvPr/>
        </p:nvGrpSpPr>
        <p:grpSpPr>
          <a:xfrm>
            <a:off x="1441034" y="754714"/>
            <a:ext cx="9324913" cy="4377150"/>
            <a:chOff x="1597086" y="957914"/>
            <a:chExt cx="9324913" cy="437715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34C2E2E-DDAE-47DA-BEE9-784202DFE2A4}"/>
                </a:ext>
              </a:extLst>
            </p:cNvPr>
            <p:cNvSpPr/>
            <p:nvPr/>
          </p:nvSpPr>
          <p:spPr>
            <a:xfrm>
              <a:off x="1597086" y="957914"/>
              <a:ext cx="9324913" cy="437715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로그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-</a:t>
              </a:r>
              <a:r>
                <a:rPr lang="ko-KR" altLang="en-US" sz="1600" b="1" dirty="0" err="1">
                  <a:solidFill>
                    <a:schemeClr val="tx1"/>
                  </a:solidFill>
                </a:rPr>
                <a:t>라이크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 요소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450A093-F58F-45A2-B9FE-9D160DAFB164}"/>
                </a:ext>
              </a:extLst>
            </p:cNvPr>
            <p:cNvGrpSpPr/>
            <p:nvPr/>
          </p:nvGrpSpPr>
          <p:grpSpPr>
            <a:xfrm>
              <a:off x="1805380" y="1522936"/>
              <a:ext cx="8908324" cy="3554797"/>
              <a:chOff x="1892300" y="1522936"/>
              <a:chExt cx="8908324" cy="3554797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1B565F5F-6624-45C1-BC7D-A37D77646C3F}"/>
                  </a:ext>
                </a:extLst>
              </p:cNvPr>
              <p:cNvGrpSpPr/>
              <p:nvPr/>
            </p:nvGrpSpPr>
            <p:grpSpPr>
              <a:xfrm>
                <a:off x="6470789" y="2147888"/>
                <a:ext cx="4329835" cy="2304892"/>
                <a:chOff x="6655665" y="863599"/>
                <a:chExt cx="4329835" cy="2304892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F6BAD36D-DC01-48DE-AA5B-1C941BB8B4CA}"/>
                    </a:ext>
                  </a:extLst>
                </p:cNvPr>
                <p:cNvSpPr/>
                <p:nvPr/>
              </p:nvSpPr>
              <p:spPr>
                <a:xfrm>
                  <a:off x="6655665" y="863599"/>
                  <a:ext cx="4329835" cy="2304892"/>
                </a:xfrm>
                <a:prstGeom prst="rect">
                  <a:avLst/>
                </a:prstGeom>
                <a:solidFill>
                  <a:srgbClr val="A9D18E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b="1" dirty="0">
                      <a:solidFill>
                        <a:schemeClr val="tx1"/>
                      </a:solidFill>
                    </a:rPr>
                    <a:t>낮은 가치요소</a:t>
                  </a:r>
                  <a:endParaRPr lang="en-US" altLang="ko-KR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08FE1257-8503-49C1-8600-5DF871A1F357}"/>
                    </a:ext>
                  </a:extLst>
                </p:cNvPr>
                <p:cNvSpPr/>
                <p:nvPr/>
              </p:nvSpPr>
              <p:spPr>
                <a:xfrm>
                  <a:off x="6852498" y="1391402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싱글 플레이 캐릭터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72083156-0F23-451C-9EF7-285AB3E7D97C}"/>
                    </a:ext>
                  </a:extLst>
                </p:cNvPr>
                <p:cNvSpPr/>
                <p:nvPr/>
              </p:nvSpPr>
              <p:spPr>
                <a:xfrm>
                  <a:off x="6852498" y="1983765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플레이어와 동일한 환경의 몬스터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E48DA819-1401-4FE0-A66C-197379E20151}"/>
                    </a:ext>
                  </a:extLst>
                </p:cNvPr>
                <p:cNvSpPr/>
                <p:nvPr/>
              </p:nvSpPr>
              <p:spPr>
                <a:xfrm>
                  <a:off x="6852498" y="2576128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전술 기반 도전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CC2D24AA-A1B6-40BF-85A2-B41A6BFFAB7F}"/>
                    </a:ext>
                  </a:extLst>
                </p:cNvPr>
                <p:cNvSpPr/>
                <p:nvPr/>
              </p:nvSpPr>
              <p:spPr>
                <a:xfrm>
                  <a:off x="8903366" y="1662866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던전 구성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B21F1303-A544-48EF-85F8-A3B88953895C}"/>
                    </a:ext>
                  </a:extLst>
                </p:cNvPr>
                <p:cNvSpPr/>
                <p:nvPr/>
              </p:nvSpPr>
              <p:spPr>
                <a:xfrm>
                  <a:off x="8903366" y="2255229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숫자 표현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81C8E33A-6C12-43A4-A3D2-15E67C24EC48}"/>
                  </a:ext>
                </a:extLst>
              </p:cNvPr>
              <p:cNvGrpSpPr/>
              <p:nvPr/>
            </p:nvGrpSpPr>
            <p:grpSpPr>
              <a:xfrm>
                <a:off x="1892300" y="1522936"/>
                <a:ext cx="4329835" cy="3554797"/>
                <a:chOff x="1892300" y="863599"/>
                <a:chExt cx="4329835" cy="3554797"/>
              </a:xfrm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7F5ACA20-9F72-491D-B78A-F7F7910DAC45}"/>
                    </a:ext>
                  </a:extLst>
                </p:cNvPr>
                <p:cNvSpPr/>
                <p:nvPr/>
              </p:nvSpPr>
              <p:spPr>
                <a:xfrm>
                  <a:off x="1892300" y="863599"/>
                  <a:ext cx="4329835" cy="3554797"/>
                </a:xfrm>
                <a:prstGeom prst="rect">
                  <a:avLst/>
                </a:prstGeom>
                <a:solidFill>
                  <a:srgbClr val="A9D18E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b="1" dirty="0">
                      <a:solidFill>
                        <a:schemeClr val="tx1"/>
                      </a:solidFill>
                    </a:rPr>
                    <a:t>높은 가치요소</a:t>
                  </a:r>
                  <a:endParaRPr lang="en-US" altLang="ko-KR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0BBF90A3-BAC7-4D5B-9067-187A1C6575B2}"/>
                    </a:ext>
                  </a:extLst>
                </p:cNvPr>
                <p:cNvSpPr/>
                <p:nvPr/>
              </p:nvSpPr>
              <p:spPr>
                <a:xfrm>
                  <a:off x="4198185" y="1662866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랜덤 맵 생성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FC4BA8D6-2DFA-4C1F-A48B-C7BAADC26494}"/>
                    </a:ext>
                  </a:extLst>
                </p:cNvPr>
                <p:cNvSpPr/>
                <p:nvPr/>
              </p:nvSpPr>
              <p:spPr>
                <a:xfrm>
                  <a:off x="4198185" y="2255229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영속적 죽음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94258916-BD9F-49E9-AA25-6171E41C2CC9}"/>
                    </a:ext>
                  </a:extLst>
                </p:cNvPr>
                <p:cNvSpPr/>
                <p:nvPr/>
              </p:nvSpPr>
              <p:spPr>
                <a:xfrm>
                  <a:off x="2083749" y="2576128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그리드 기반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7DAEF267-CC03-433C-B7C4-1AF527C8D4FC}"/>
                    </a:ext>
                  </a:extLst>
                </p:cNvPr>
                <p:cNvSpPr/>
                <p:nvPr/>
              </p:nvSpPr>
              <p:spPr>
                <a:xfrm>
                  <a:off x="2083749" y="3168491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비 </a:t>
                  </a:r>
                  <a:r>
                    <a:rPr lang="ko-KR" altLang="en-US" sz="1200" b="1" dirty="0" err="1">
                      <a:solidFill>
                        <a:schemeClr val="tx1"/>
                      </a:solidFill>
                    </a:rPr>
                    <a:t>모달</a:t>
                  </a: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 형식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D84D3695-0159-49CC-9DF2-F132CF13D3E0}"/>
                    </a:ext>
                  </a:extLst>
                </p:cNvPr>
                <p:cNvSpPr/>
                <p:nvPr/>
              </p:nvSpPr>
              <p:spPr>
                <a:xfrm>
                  <a:off x="2083749" y="3760854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>
                      <a:solidFill>
                        <a:schemeClr val="tx1"/>
                      </a:solidFill>
                    </a:rPr>
                    <a:t>복잡성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B668AC1B-4EE4-4DF4-B4D7-84C1AE833CEA}"/>
                    </a:ext>
                  </a:extLst>
                </p:cNvPr>
                <p:cNvSpPr/>
                <p:nvPr/>
              </p:nvSpPr>
              <p:spPr>
                <a:xfrm>
                  <a:off x="4198185" y="3436867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>
                      <a:solidFill>
                        <a:schemeClr val="tx1"/>
                      </a:solidFill>
                    </a:rPr>
                    <a:t>자원관리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75516576-DBE9-4C60-B7CA-9AFD19AA72A9}"/>
                    </a:ext>
                  </a:extLst>
                </p:cNvPr>
                <p:cNvSpPr/>
                <p:nvPr/>
              </p:nvSpPr>
              <p:spPr>
                <a:xfrm>
                  <a:off x="2090154" y="1983765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핵 앤 슬래시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119C553E-9807-498E-886C-A8CD8C82BC79}"/>
                    </a:ext>
                  </a:extLst>
                </p:cNvPr>
                <p:cNvSpPr/>
                <p:nvPr/>
              </p:nvSpPr>
              <p:spPr>
                <a:xfrm>
                  <a:off x="4198185" y="2846048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식별 요소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7E1D2450-0C6C-48D1-BAA4-CC8A51DC7BFD}"/>
                    </a:ext>
                  </a:extLst>
                </p:cNvPr>
                <p:cNvSpPr/>
                <p:nvPr/>
              </p:nvSpPr>
              <p:spPr>
                <a:xfrm>
                  <a:off x="2090154" y="1391402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턴 기반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D7F02269-419B-4084-9990-E0E46F4192B3}"/>
                    </a:ext>
                  </a:extLst>
                </p:cNvPr>
                <p:cNvSpPr/>
                <p:nvPr/>
              </p:nvSpPr>
              <p:spPr>
                <a:xfrm>
                  <a:off x="4108337" y="1579363"/>
                  <a:ext cx="2051164" cy="2424534"/>
                </a:xfrm>
                <a:prstGeom prst="rect">
                  <a:avLst/>
                </a:prstGeom>
                <a:noFill/>
                <a:ln w="508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F3458CB-65D2-42CA-BF54-6BF56677E6E3}"/>
              </a:ext>
            </a:extLst>
          </p:cNvPr>
          <p:cNvSpPr/>
          <p:nvPr/>
        </p:nvSpPr>
        <p:spPr>
          <a:xfrm>
            <a:off x="1426052" y="5270857"/>
            <a:ext cx="9339895" cy="11659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장르의 핵심 요소인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랜덤 맵 생성</a:t>
            </a:r>
            <a:r>
              <a:rPr lang="en-US" altLang="ko-KR" sz="1000" dirty="0">
                <a:solidFill>
                  <a:schemeClr val="tx1"/>
                </a:solidFill>
              </a:rPr>
              <a:t>‘, ‘</a:t>
            </a:r>
            <a:r>
              <a:rPr lang="ko-KR" altLang="en-US" sz="1000" dirty="0">
                <a:solidFill>
                  <a:schemeClr val="tx1"/>
                </a:solidFill>
              </a:rPr>
              <a:t>영속적 죽음</a:t>
            </a:r>
            <a:r>
              <a:rPr lang="en-US" altLang="ko-KR" sz="1000" dirty="0">
                <a:solidFill>
                  <a:schemeClr val="tx1"/>
                </a:solidFill>
              </a:rPr>
              <a:t>‘, </a:t>
            </a:r>
            <a:r>
              <a:rPr lang="ko-KR" altLang="en-US" sz="1000" dirty="0">
                <a:solidFill>
                  <a:schemeClr val="tx1"/>
                </a:solidFill>
              </a:rPr>
              <a:t>자원관리</a:t>
            </a:r>
            <a:r>
              <a:rPr lang="en-US" altLang="ko-KR" sz="1000" dirty="0">
                <a:solidFill>
                  <a:schemeClr val="tx1"/>
                </a:solidFill>
              </a:rPr>
              <a:t>’, ‘</a:t>
            </a:r>
            <a:r>
              <a:rPr lang="ko-KR" altLang="en-US" sz="1000" dirty="0">
                <a:solidFill>
                  <a:schemeClr val="tx1"/>
                </a:solidFill>
              </a:rPr>
              <a:t>탐험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을 집중적으로 정리할 예정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다른 요소들의 경우 다른 장르의 특징을 사용해도 무방하다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하지만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위에 정리하기로 한 요소들이 없으면 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장르라고 하기에는 매우 부족하다고 판단했다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또한 위 요소는 다른 게임에서 찾기 힘든 특수한 요소들이라는 점에서 분석할 가치가 매우 높다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675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54286" y="3372647"/>
            <a:ext cx="7358230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1B72D5-E8DC-46E8-9617-4C58F594944B}"/>
              </a:ext>
            </a:extLst>
          </p:cNvPr>
          <p:cNvSpPr/>
          <p:nvPr/>
        </p:nvSpPr>
        <p:spPr>
          <a:xfrm>
            <a:off x="479483" y="721303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C6C16A-020C-4CFD-8E52-0CB2863B5196}"/>
              </a:ext>
            </a:extLst>
          </p:cNvPr>
          <p:cNvSpPr/>
          <p:nvPr/>
        </p:nvSpPr>
        <p:spPr>
          <a:xfrm>
            <a:off x="3363378" y="721303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37D643-EA64-4028-915E-4A5FBAFF9803}"/>
              </a:ext>
            </a:extLst>
          </p:cNvPr>
          <p:cNvSpPr/>
          <p:nvPr/>
        </p:nvSpPr>
        <p:spPr>
          <a:xfrm>
            <a:off x="6247273" y="721303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218C2B-30EE-4D5F-BC73-4D90D79DB0B9}"/>
              </a:ext>
            </a:extLst>
          </p:cNvPr>
          <p:cNvSpPr/>
          <p:nvPr/>
        </p:nvSpPr>
        <p:spPr>
          <a:xfrm>
            <a:off x="9131168" y="721303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423781"/>
            <a:ext cx="11233032" cy="1838751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372646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63ADB43-DA6A-4AE8-97BF-B2038AE6796E}"/>
              </a:ext>
            </a:extLst>
          </p:cNvPr>
          <p:cNvSpPr/>
          <p:nvPr/>
        </p:nvSpPr>
        <p:spPr>
          <a:xfrm>
            <a:off x="4506977" y="3564230"/>
            <a:ext cx="7205538" cy="226548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&lt;</a:t>
            </a:r>
            <a:r>
              <a:rPr lang="ko-KR" altLang="en-US" sz="1100" b="1" dirty="0" err="1">
                <a:solidFill>
                  <a:schemeClr val="tx1"/>
                </a:solidFill>
              </a:rPr>
              <a:t>다키스트</a:t>
            </a:r>
            <a:r>
              <a:rPr lang="ko-KR" altLang="en-US" sz="1100" b="1" dirty="0">
                <a:solidFill>
                  <a:schemeClr val="tx1"/>
                </a:solidFill>
              </a:rPr>
              <a:t> 던전 플레이 사진</a:t>
            </a:r>
            <a:r>
              <a:rPr lang="en-US" altLang="ko-KR" sz="1100" b="1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4</a:t>
            </a:r>
            <a:r>
              <a:rPr lang="ko-KR" altLang="en-US" sz="1000" dirty="0">
                <a:solidFill>
                  <a:schemeClr val="tx1"/>
                </a:solidFill>
              </a:rPr>
              <a:t>명의 캐릭터를 조합해 파티를 구성해 던전을 탐험하는 게임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파티원이 사망하게 되면 부활시킬 수 없다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유저가 사용하는 캐릭터가 모두 사망할 때까지 게임이 진행된다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유저가 사용할 수 있는 캐릭터가 없어지면 진행사항이 모두 초기화되어 다시 처음부터 시작해야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특유의 어두운 분위기와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영속적 죽음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요소가 잘 맞아 떨어져 유저들에게 호평을 받았다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 err="1">
                <a:solidFill>
                  <a:schemeClr val="tx1"/>
                </a:solidFill>
              </a:rPr>
              <a:t>다키스트</a:t>
            </a:r>
            <a:r>
              <a:rPr lang="ko-KR" altLang="en-US" sz="1000" dirty="0">
                <a:solidFill>
                  <a:schemeClr val="tx1"/>
                </a:solidFill>
              </a:rPr>
              <a:t> 던전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을 모티브로 </a:t>
            </a:r>
            <a:r>
              <a:rPr lang="ko-KR" altLang="en-US" sz="1000" dirty="0" err="1">
                <a:solidFill>
                  <a:schemeClr val="tx1"/>
                </a:solidFill>
              </a:rPr>
              <a:t>크래프톤의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 err="1">
                <a:solidFill>
                  <a:schemeClr val="tx1"/>
                </a:solidFill>
              </a:rPr>
              <a:t>미스트</a:t>
            </a:r>
            <a:r>
              <a:rPr lang="ko-KR" altLang="en-US" sz="1000" dirty="0">
                <a:solidFill>
                  <a:schemeClr val="tx1"/>
                </a:solidFill>
              </a:rPr>
              <a:t> 오버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가 개발되기도 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영속적 죽음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88CC8D9D-A09A-4B0F-900E-F0D764907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029835"/>
              </p:ext>
            </p:extLst>
          </p:nvPr>
        </p:nvGraphicFramePr>
        <p:xfrm>
          <a:off x="479484" y="1686470"/>
          <a:ext cx="11233032" cy="1313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1313371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영속적 죽음의 정의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플레이어에게 임의의 세이브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로드를 허용하지 않는다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좋지 않은 행동 결과가 나왔다고 이전 세이브를 불러와 재시도 하는 것이 불가능하다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캐릭터가 죽으면 당시 캐릭터의 성장치와 아이템을 모두 잃는다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플레이어의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결정을 되돌릴 수 없다는 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과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사망의 페널티가 크다는 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특유의 긴장감과 신중한 선택의 필요성을 제공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573556"/>
                  </a:ext>
                </a:extLst>
              </a:tr>
            </a:tbl>
          </a:graphicData>
        </a:graphic>
      </p:graphicFrame>
      <p:pic>
        <p:nvPicPr>
          <p:cNvPr id="11" name="Picture 2" descr="로그라이크 게임 캐릭터 사망에 대한 이미지 검색결과">
            <a:extLst>
              <a:ext uri="{FF2B5EF4-FFF2-40B4-BE49-F238E27FC236}">
                <a16:creationId xmlns:a16="http://schemas.microsoft.com/office/drawing/2014/main" id="{C990F948-A40C-4927-BC80-6AD798F32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21" y="3695195"/>
            <a:ext cx="3549591" cy="200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54325B-93C1-43F9-9852-C51F122BD25D}"/>
              </a:ext>
            </a:extLst>
          </p:cNvPr>
          <p:cNvSpPr txBox="1"/>
          <p:nvPr/>
        </p:nvSpPr>
        <p:spPr>
          <a:xfrm>
            <a:off x="589021" y="342900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예시 게임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122040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D7B9DD0-046D-435A-9A0A-20CFE540CEE2}"/>
              </a:ext>
            </a:extLst>
          </p:cNvPr>
          <p:cNvSpPr/>
          <p:nvPr/>
        </p:nvSpPr>
        <p:spPr>
          <a:xfrm>
            <a:off x="3363378" y="719027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D3B796A-C235-4C25-85BA-43119CC7CA8E}"/>
              </a:ext>
            </a:extLst>
          </p:cNvPr>
          <p:cNvSpPr/>
          <p:nvPr/>
        </p:nvSpPr>
        <p:spPr>
          <a:xfrm>
            <a:off x="479484" y="1423781"/>
            <a:ext cx="11233032" cy="182424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F763C52-88D8-448A-A395-EC57FEB60131}"/>
              </a:ext>
            </a:extLst>
          </p:cNvPr>
          <p:cNvSpPr/>
          <p:nvPr/>
        </p:nvSpPr>
        <p:spPr>
          <a:xfrm>
            <a:off x="479484" y="3381111"/>
            <a:ext cx="3730566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275AE9B-FAB8-4637-A383-B78AD00ABB7A}"/>
              </a:ext>
            </a:extLst>
          </p:cNvPr>
          <p:cNvSpPr/>
          <p:nvPr/>
        </p:nvSpPr>
        <p:spPr>
          <a:xfrm>
            <a:off x="4354286" y="3381111"/>
            <a:ext cx="7358230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807668D-49E5-4D94-A445-04C682C56EA7}"/>
              </a:ext>
            </a:extLst>
          </p:cNvPr>
          <p:cNvSpPr/>
          <p:nvPr/>
        </p:nvSpPr>
        <p:spPr>
          <a:xfrm>
            <a:off x="9131168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224D023-13E6-4B64-9A47-57DCFDB52C4E}"/>
              </a:ext>
            </a:extLst>
          </p:cNvPr>
          <p:cNvSpPr/>
          <p:nvPr/>
        </p:nvSpPr>
        <p:spPr>
          <a:xfrm>
            <a:off x="6247273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DDB8681-BD02-46AD-A2A3-3685F0A6489D}"/>
              </a:ext>
            </a:extLst>
          </p:cNvPr>
          <p:cNvSpPr/>
          <p:nvPr/>
        </p:nvSpPr>
        <p:spPr>
          <a:xfrm>
            <a:off x="479483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영속적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랜덤 생성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88CC8D9D-A09A-4B0F-900E-F0D764907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431573"/>
              </p:ext>
            </p:extLst>
          </p:nvPr>
        </p:nvGraphicFramePr>
        <p:xfrm>
          <a:off x="479484" y="1577124"/>
          <a:ext cx="11233032" cy="1618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1528969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랜덤 생성의 정의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던전 구조와 아이템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, NPC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등의 배치가 완전히 랜덤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하게 이루어진다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영속적 죽음과 함께 시너지를 발휘한다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대부분의 게임은 죽음 이후 이전에 플레이했던 던전을 반복적으로 플레이하게 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라이크의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경우 랜덤 생성되는 맴과 기타 요소들 덕분에 반복 플레이가 지루하게 느껴지는 것을 방지할 수 있었다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유저 플레이에 큰 영향을 준다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극단적인 예로 운이 너무 잘 따라줘 쉽게 클리어 할 수 도 있으며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반대로 운이 너무 없어 얼마 가지 못하고 죽는 경우도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403681"/>
                  </a:ext>
                </a:extLst>
              </a:tr>
            </a:tbl>
          </a:graphicData>
        </a:graphic>
      </p:graphicFrame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F4FA5D6F-84E3-45E1-8382-00781B0C7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075198"/>
              </p:ext>
            </p:extLst>
          </p:nvPr>
        </p:nvGraphicFramePr>
        <p:xfrm>
          <a:off x="4354286" y="3507507"/>
          <a:ext cx="7358230" cy="2395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8230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211938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랜덤 생성에 대한 오해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게임의 개발자와 플레이하는 유저들 중 소수가 가지는 오해이다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모든 요소를 랜덤으로 배치하게 되면 컨텐츠의 볼륨이 깊어져 재미있을 것이라는 의견이다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게임내 모든 요소를 랜덤 생성 요소로 만드는 것은 컨텐츠 볼륨이 늘어나는 것이 아니며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동시에 재미있지도 않다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모든 요소를 랜덤으로 생성하게 되면 기획자가 컨텐츠를 조절할 수 없게 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왜냐하면 생각해야하는 경우의 수가 기하 급수적으로 늘어나기 때문이다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좋은 예시 게임으로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엔터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더 건전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해당 게임은 게임내 고정된 구조물가 방크기에 랜덤으로 배치할 요소를 일부로 제한한다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대신 생성되는 방을 랜덤으로 불러와 생성되는 방에 대한 정보를 일부 유저에게 고정적으로 제공한다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403681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2B6421-0B75-44C6-8EFB-2CBF072DCD99}"/>
              </a:ext>
            </a:extLst>
          </p:cNvPr>
          <p:cNvGrpSpPr/>
          <p:nvPr/>
        </p:nvGrpSpPr>
        <p:grpSpPr>
          <a:xfrm>
            <a:off x="580796" y="3591928"/>
            <a:ext cx="3554839" cy="1423069"/>
            <a:chOff x="1837867" y="1693862"/>
            <a:chExt cx="11373308" cy="4552950"/>
          </a:xfrm>
        </p:grpSpPr>
        <p:pic>
          <p:nvPicPr>
            <p:cNvPr id="11" name="그림 10" descr="모니터, 검은색, 앉아있는, 작은이(가) 표시된 사진&#10;&#10;자동 생성된 설명">
              <a:extLst>
                <a:ext uri="{FF2B5EF4-FFF2-40B4-BE49-F238E27FC236}">
                  <a16:creationId xmlns:a16="http://schemas.microsoft.com/office/drawing/2014/main" id="{F3265038-867A-4F7F-B58D-ED7147F1F7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17" r="15400"/>
            <a:stretch/>
          </p:blipFill>
          <p:spPr>
            <a:xfrm>
              <a:off x="1837867" y="1693862"/>
              <a:ext cx="5591634" cy="4552950"/>
            </a:xfrm>
            <a:prstGeom prst="rect">
              <a:avLst/>
            </a:prstGeom>
          </p:spPr>
        </p:pic>
        <p:pic>
          <p:nvPicPr>
            <p:cNvPr id="13" name="그림 12" descr="모니터, 컴퓨터, 화면, 검은색이(가) 표시된 사진&#10;&#10;자동 생성된 설명">
              <a:extLst>
                <a:ext uri="{FF2B5EF4-FFF2-40B4-BE49-F238E27FC236}">
                  <a16:creationId xmlns:a16="http://schemas.microsoft.com/office/drawing/2014/main" id="{E09D851D-639B-4A10-8DB4-3A2A32799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7" r="15548"/>
            <a:stretch/>
          </p:blipFill>
          <p:spPr>
            <a:xfrm>
              <a:off x="7639050" y="1693862"/>
              <a:ext cx="5572125" cy="455295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093C16-444F-4E35-B10B-B4640C2EA0FC}"/>
              </a:ext>
            </a:extLst>
          </p:cNvPr>
          <p:cNvSpPr txBox="1"/>
          <p:nvPr/>
        </p:nvSpPr>
        <p:spPr>
          <a:xfrm>
            <a:off x="580796" y="5225814"/>
            <a:ext cx="349647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 err="1"/>
              <a:t>엔터</a:t>
            </a:r>
            <a:r>
              <a:rPr lang="ko-KR" altLang="en-US" sz="1000" dirty="0"/>
              <a:t> 더 건전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동일한 스테이지 이름이지만 전혀 다른 구성을 가지고 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28270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6403</TotalTime>
  <Words>5420</Words>
  <Application>Microsoft Office PowerPoint</Application>
  <PresentationFormat>와이드스크린</PresentationFormat>
  <Paragraphs>589</Paragraphs>
  <Slides>41</Slides>
  <Notes>7</Notes>
  <HiddenSlides>15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로그라이크 장르 분석</vt:lpstr>
      <vt:lpstr>문서에서 들어가기 전</vt:lpstr>
      <vt:lpstr>로그-라이크(ROGUE-Like)란</vt:lpstr>
      <vt:lpstr>로그-라이크(ROGUE-Like)의 특징</vt:lpstr>
      <vt:lpstr>로그-라이크(ROGUE-Like)의 특징</vt:lpstr>
      <vt:lpstr>로그-라이크(ROGUE-Like)의 특징</vt:lpstr>
      <vt:lpstr>로그-라이크(ROGUE-Like)의 특징</vt:lpstr>
      <vt:lpstr>로그-라이크(ROGUE-Like)의 특징</vt:lpstr>
      <vt:lpstr>로그-라이크(ROGUE-Like)의 특징</vt:lpstr>
      <vt:lpstr>로그-라이크(ROGUE-Like)의 특징</vt:lpstr>
      <vt:lpstr>로그-라이크(ROGUE-Like) 요소를 활용한 게임</vt:lpstr>
      <vt:lpstr>왜?? 로그-라이크(ROGUE-Like)게임에 빠져들까?</vt:lpstr>
      <vt:lpstr>왜?? 로그-라이크(ROGUE-Like)게임에 빠져들까?</vt:lpstr>
      <vt:lpstr>왜?? 로그-라이크(ROGUE-Like)게임에 빠져들까?</vt:lpstr>
      <vt:lpstr>왜?? 로그-라이크(ROGUE-Like)게임에 빠져들까?</vt:lpstr>
      <vt:lpstr>왜?? 로그-라이크(ROGUE-Like)게임에 빠져들까?</vt:lpstr>
      <vt:lpstr>왜?? 로그-라이크(ROGUE-Like)게임에 빠져들까?</vt:lpstr>
      <vt:lpstr>왜?? 로그-라이크(ROGUE-Like)게임에 빠져들까?</vt:lpstr>
      <vt:lpstr>로그-라이크(ROGUE-Like)를 개발한다면?</vt:lpstr>
      <vt:lpstr>PowerPoint 프레젠테이션</vt:lpstr>
      <vt:lpstr>로그라이크란?</vt:lpstr>
      <vt:lpstr>Rogue와 파생 작품</vt:lpstr>
      <vt:lpstr>로그와 인공지능</vt:lpstr>
      <vt:lpstr>로그라이크 게임들이 공유하는 특징</vt:lpstr>
      <vt:lpstr>로그라이크 게임들이 공유하는 특징</vt:lpstr>
      <vt:lpstr>베를린 해석</vt:lpstr>
      <vt:lpstr>PowerPoint 프레젠테이션</vt:lpstr>
      <vt:lpstr>PowerPoint 프레젠테이션</vt:lpstr>
      <vt:lpstr>랜덤 생성에 대한 오해</vt:lpstr>
      <vt:lpstr>PowerPoint 프레젠테이션</vt:lpstr>
      <vt:lpstr>로그-라이크(ROGUE-Like)의 특징</vt:lpstr>
      <vt:lpstr>로그-라이크(ROGUE-Like)의 특징</vt:lpstr>
      <vt:lpstr>로그-라이크(ROGUE-Like)의 특징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410</cp:revision>
  <dcterms:created xsi:type="dcterms:W3CDTF">2019-10-07T05:13:37Z</dcterms:created>
  <dcterms:modified xsi:type="dcterms:W3CDTF">2019-12-16T01:58:32Z</dcterms:modified>
</cp:coreProperties>
</file>